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72" r:id="rId4"/>
    <p:sldId id="257" r:id="rId5"/>
    <p:sldId id="271" r:id="rId6"/>
    <p:sldId id="274" r:id="rId7"/>
    <p:sldId id="258" r:id="rId8"/>
    <p:sldId id="273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B2B1"/>
    <a:srgbClr val="46BDBD"/>
    <a:srgbClr val="58ECEC"/>
    <a:srgbClr val="4C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339"/>
    <p:restoredTop sz="94690"/>
  </p:normalViewPr>
  <p:slideViewPr>
    <p:cSldViewPr snapToGrid="0" snapToObjects="1">
      <p:cViewPr varScale="1">
        <p:scale>
          <a:sx n="80" d="100"/>
          <a:sy n="80" d="100"/>
        </p:scale>
        <p:origin x="48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CHEUX, Gregoire" userId="53050a80-4c64-41f5-9710-0bcf7eb16dba" providerId="ADAL" clId="{04BD84C7-3A87-4FD4-89F2-A7E624FBBBFC}"/>
    <pc:docChg chg="modSld">
      <pc:chgData name="DACHEUX, Gregoire" userId="53050a80-4c64-41f5-9710-0bcf7eb16dba" providerId="ADAL" clId="{04BD84C7-3A87-4FD4-89F2-A7E624FBBBFC}" dt="2021-05-05T22:48:43.323" v="4" actId="1076"/>
      <pc:docMkLst>
        <pc:docMk/>
      </pc:docMkLst>
      <pc:sldChg chg="modSp mod">
        <pc:chgData name="DACHEUX, Gregoire" userId="53050a80-4c64-41f5-9710-0bcf7eb16dba" providerId="ADAL" clId="{04BD84C7-3A87-4FD4-89F2-A7E624FBBBFC}" dt="2021-05-05T22:48:43.323" v="4" actId="1076"/>
        <pc:sldMkLst>
          <pc:docMk/>
          <pc:sldMk cId="4258889711" sldId="274"/>
        </pc:sldMkLst>
        <pc:spChg chg="mod">
          <ac:chgData name="DACHEUX, Gregoire" userId="53050a80-4c64-41f5-9710-0bcf7eb16dba" providerId="ADAL" clId="{04BD84C7-3A87-4FD4-89F2-A7E624FBBBFC}" dt="2021-05-05T22:48:43.323" v="4" actId="1076"/>
          <ac:spMkLst>
            <pc:docMk/>
            <pc:sldMk cId="4258889711" sldId="274"/>
            <ac:spMk id="11" creationId="{27625231-C1A3-4B43-ABCA-1DCEC81CE539}"/>
          </ac:spMkLst>
        </pc:spChg>
        <pc:graphicFrameChg chg="mod">
          <ac:chgData name="DACHEUX, Gregoire" userId="53050a80-4c64-41f5-9710-0bcf7eb16dba" providerId="ADAL" clId="{04BD84C7-3A87-4FD4-89F2-A7E624FBBBFC}" dt="2021-05-05T22:48:43.323" v="4" actId="1076"/>
          <ac:graphicFrameMkLst>
            <pc:docMk/>
            <pc:sldMk cId="4258889711" sldId="274"/>
            <ac:graphicFrameMk id="3" creationId="{E3756F89-ED3B-4A88-A5E0-4FF4E7CF6AB6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609728104835267"/>
          <c:y val="0.66269524145881165"/>
          <c:w val="0.24169959350749026"/>
          <c:h val="0.3169035022402216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52F6EC-5202-4E75-A903-C2F33C8F0AA0}" type="doc">
      <dgm:prSet loTypeId="urn:microsoft.com/office/officeart/2005/8/layout/process4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E7C6C766-4AF8-4001-9B12-283E53F05ED2}">
      <dgm:prSet/>
      <dgm:spPr>
        <a:solidFill>
          <a:srgbClr val="46BDBD"/>
        </a:solidFill>
        <a:ln>
          <a:noFill/>
        </a:ln>
      </dgm:spPr>
      <dgm:t>
        <a:bodyPr/>
        <a:lstStyle/>
        <a:p>
          <a:r>
            <a:rPr lang="fr-FR" b="1" dirty="0"/>
            <a:t>Le siège de la Fédération est situé à Villejuif dans le Val de Marne, nœud de connexion du Grand Paris</a:t>
          </a:r>
          <a:r>
            <a:rPr lang="fr-FR" dirty="0"/>
            <a:t>.</a:t>
          </a:r>
        </a:p>
      </dgm:t>
    </dgm:pt>
    <dgm:pt modelId="{4DEE0066-61AA-452D-A8EC-69E356AAEF94}" type="parTrans" cxnId="{C6D75A35-0474-4CDA-9143-961FB172972C}">
      <dgm:prSet/>
      <dgm:spPr/>
      <dgm:t>
        <a:bodyPr/>
        <a:lstStyle/>
        <a:p>
          <a:endParaRPr lang="fr-FR"/>
        </a:p>
      </dgm:t>
    </dgm:pt>
    <dgm:pt modelId="{DC31106C-E051-41D7-8AB8-D5CEAA36AAE8}" type="sibTrans" cxnId="{C6D75A35-0474-4CDA-9143-961FB172972C}">
      <dgm:prSet/>
      <dgm:spPr/>
      <dgm:t>
        <a:bodyPr/>
        <a:lstStyle/>
        <a:p>
          <a:endParaRPr lang="fr-FR"/>
        </a:p>
      </dgm:t>
    </dgm:pt>
    <dgm:pt modelId="{1728A421-C753-4292-ABC1-5862CE98A413}">
      <dgm:prSet/>
      <dgm:spPr>
        <a:ln>
          <a:noFill/>
        </a:ln>
      </dgm:spPr>
      <dgm:t>
        <a:bodyPr/>
        <a:lstStyle/>
        <a:p>
          <a:r>
            <a:rPr lang="fr-FR" b="1" dirty="0"/>
            <a:t>Affiliée à la CFTC,</a:t>
          </a:r>
          <a:r>
            <a:rPr lang="fr-F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la Fédération CFTC Media +</a:t>
          </a:r>
          <a:r>
            <a:rPr lang="fr-FR" b="1" dirty="0"/>
            <a:t> </a:t>
          </a:r>
          <a:r>
            <a:rPr lang="fr-FR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regroupe les syndicats CFTC des personnels et anciens personnels de 43 conventions collectives </a:t>
          </a:r>
          <a:endParaRPr lang="fr-FR" b="1" dirty="0"/>
        </a:p>
      </dgm:t>
    </dgm:pt>
    <dgm:pt modelId="{03321940-E67E-489A-992B-38B1E4A7593A}" type="parTrans" cxnId="{DB9B2663-9D28-409C-8DA7-7DB11AA636C8}">
      <dgm:prSet/>
      <dgm:spPr/>
      <dgm:t>
        <a:bodyPr/>
        <a:lstStyle/>
        <a:p>
          <a:endParaRPr lang="fr-FR"/>
        </a:p>
      </dgm:t>
    </dgm:pt>
    <dgm:pt modelId="{145D7137-DEF0-4CFF-8C9F-5DC58723011E}" type="sibTrans" cxnId="{DB9B2663-9D28-409C-8DA7-7DB11AA636C8}">
      <dgm:prSet/>
      <dgm:spPr/>
      <dgm:t>
        <a:bodyPr/>
        <a:lstStyle/>
        <a:p>
          <a:endParaRPr lang="fr-FR"/>
        </a:p>
      </dgm:t>
    </dgm:pt>
    <dgm:pt modelId="{16C88A66-994D-4A74-8A99-12D2450789B0}">
      <dgm:prSet/>
      <dgm:spPr>
        <a:solidFill>
          <a:srgbClr val="46B2B1"/>
        </a:solidFill>
        <a:ln>
          <a:noFill/>
        </a:ln>
      </dgm:spPr>
      <dgm:t>
        <a:bodyPr/>
        <a:lstStyle/>
        <a:p>
          <a:r>
            <a:rPr lang="fr-FR" b="1" dirty="0"/>
            <a:t>7 secteurs d’activités : </a:t>
          </a:r>
        </a:p>
      </dgm:t>
    </dgm:pt>
    <dgm:pt modelId="{B6F11B46-06F2-4811-B235-8DD2EA33CAD3}" type="parTrans" cxnId="{EA2171FE-76A2-4785-B15F-87B43B9C2867}">
      <dgm:prSet/>
      <dgm:spPr/>
      <dgm:t>
        <a:bodyPr/>
        <a:lstStyle/>
        <a:p>
          <a:endParaRPr lang="fr-FR"/>
        </a:p>
      </dgm:t>
    </dgm:pt>
    <dgm:pt modelId="{1FAF9021-BDFA-404A-A031-10FA466A7F84}" type="sibTrans" cxnId="{EA2171FE-76A2-4785-B15F-87B43B9C2867}">
      <dgm:prSet/>
      <dgm:spPr/>
      <dgm:t>
        <a:bodyPr/>
        <a:lstStyle/>
        <a:p>
          <a:endParaRPr lang="fr-FR"/>
        </a:p>
      </dgm:t>
    </dgm:pt>
    <dgm:pt modelId="{85112A78-7BBA-4F60-9C80-7978861719C0}">
      <dgm:prSet/>
      <dgm:spPr>
        <a:solidFill>
          <a:srgbClr val="46B2B1"/>
        </a:solidFill>
        <a:ln>
          <a:noFill/>
        </a:ln>
      </dgm:spPr>
      <dgm:t>
        <a:bodyPr/>
        <a:lstStyle/>
        <a:p>
          <a:r>
            <a:rPr lang="fr-FR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POSTES </a:t>
          </a:r>
        </a:p>
      </dgm:t>
    </dgm:pt>
    <dgm:pt modelId="{B44CEBB3-B86A-4F58-A16B-90B359C1E1C4}" type="parTrans" cxnId="{9095B116-6B69-4B7B-BCD6-9718294E2650}">
      <dgm:prSet/>
      <dgm:spPr/>
      <dgm:t>
        <a:bodyPr/>
        <a:lstStyle/>
        <a:p>
          <a:endParaRPr lang="fr-FR"/>
        </a:p>
      </dgm:t>
    </dgm:pt>
    <dgm:pt modelId="{4AC3A725-219B-4904-A5CD-2F0DDFCA6253}" type="sibTrans" cxnId="{9095B116-6B69-4B7B-BCD6-9718294E2650}">
      <dgm:prSet/>
      <dgm:spPr/>
      <dgm:t>
        <a:bodyPr/>
        <a:lstStyle/>
        <a:p>
          <a:endParaRPr lang="fr-FR"/>
        </a:p>
      </dgm:t>
    </dgm:pt>
    <dgm:pt modelId="{DA7A5620-52AE-4CE8-8ECC-16A90FB39382}">
      <dgm:prSet/>
      <dgm:spPr>
        <a:solidFill>
          <a:srgbClr val="46B2B1"/>
        </a:solidFill>
        <a:ln>
          <a:noFill/>
        </a:ln>
      </dgm:spPr>
      <dgm:t>
        <a:bodyPr/>
        <a:lstStyle/>
        <a:p>
          <a:r>
            <a:rPr lang="fr-FR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TÉLÉCOMS </a:t>
          </a:r>
        </a:p>
      </dgm:t>
    </dgm:pt>
    <dgm:pt modelId="{03EECFD2-C2E4-476C-982E-08B694D66AF9}" type="parTrans" cxnId="{182E35ED-D979-4FA4-BDF4-9AF9FB0A3990}">
      <dgm:prSet/>
      <dgm:spPr/>
      <dgm:t>
        <a:bodyPr/>
        <a:lstStyle/>
        <a:p>
          <a:endParaRPr lang="fr-FR"/>
        </a:p>
      </dgm:t>
    </dgm:pt>
    <dgm:pt modelId="{17EEB5FA-0A4C-4EC7-AAB3-408CA3383F92}" type="sibTrans" cxnId="{182E35ED-D979-4FA4-BDF4-9AF9FB0A3990}">
      <dgm:prSet/>
      <dgm:spPr/>
      <dgm:t>
        <a:bodyPr/>
        <a:lstStyle/>
        <a:p>
          <a:endParaRPr lang="fr-FR"/>
        </a:p>
      </dgm:t>
    </dgm:pt>
    <dgm:pt modelId="{5042D99F-2CEA-4B69-882B-E3387F5C5D82}">
      <dgm:prSet/>
      <dgm:spPr>
        <a:solidFill>
          <a:srgbClr val="46B2B1"/>
        </a:solidFill>
        <a:ln>
          <a:noFill/>
        </a:ln>
      </dgm:spPr>
      <dgm:t>
        <a:bodyPr/>
        <a:lstStyle/>
        <a:p>
          <a:r>
            <a:rPr lang="fr-FR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INGÉNIERIE,  BUREAUX D’ÉTUDE ET  SOCIÉTÉS DE CONSEIL</a:t>
          </a:r>
        </a:p>
      </dgm:t>
    </dgm:pt>
    <dgm:pt modelId="{9DD0D203-49DE-49E4-8CD7-417C3AB73C63}" type="parTrans" cxnId="{C783CE2A-4E30-4DA5-9CEF-DE57C41CF999}">
      <dgm:prSet/>
      <dgm:spPr/>
      <dgm:t>
        <a:bodyPr/>
        <a:lstStyle/>
        <a:p>
          <a:endParaRPr lang="fr-FR"/>
        </a:p>
      </dgm:t>
    </dgm:pt>
    <dgm:pt modelId="{12E66DB6-CC33-40DB-A628-1CBDC0642616}" type="sibTrans" cxnId="{C783CE2A-4E30-4DA5-9CEF-DE57C41CF999}">
      <dgm:prSet/>
      <dgm:spPr/>
      <dgm:t>
        <a:bodyPr/>
        <a:lstStyle/>
        <a:p>
          <a:endParaRPr lang="fr-FR"/>
        </a:p>
      </dgm:t>
    </dgm:pt>
    <dgm:pt modelId="{4A8BF015-5AC1-4C29-8ED3-310B6B54172C}">
      <dgm:prSet/>
      <dgm:spPr>
        <a:solidFill>
          <a:srgbClr val="46B2B1"/>
        </a:solidFill>
        <a:ln>
          <a:noFill/>
        </a:ln>
      </dgm:spPr>
      <dgm:t>
        <a:bodyPr/>
        <a:lstStyle/>
        <a:p>
          <a:r>
            <a:rPr lang="fr-FR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AUDIOVISUEL </a:t>
          </a:r>
        </a:p>
      </dgm:t>
    </dgm:pt>
    <dgm:pt modelId="{B3B90919-5EA0-498E-87D4-483128B3AABF}" type="parTrans" cxnId="{169B5D4D-64DE-4492-8191-705605983F4E}">
      <dgm:prSet/>
      <dgm:spPr/>
      <dgm:t>
        <a:bodyPr/>
        <a:lstStyle/>
        <a:p>
          <a:endParaRPr lang="fr-FR"/>
        </a:p>
      </dgm:t>
    </dgm:pt>
    <dgm:pt modelId="{411F45CE-6608-45A2-A95D-06AEFC0E2CCF}" type="sibTrans" cxnId="{169B5D4D-64DE-4492-8191-705605983F4E}">
      <dgm:prSet/>
      <dgm:spPr/>
      <dgm:t>
        <a:bodyPr/>
        <a:lstStyle/>
        <a:p>
          <a:endParaRPr lang="fr-FR"/>
        </a:p>
      </dgm:t>
    </dgm:pt>
    <dgm:pt modelId="{10721ED8-F507-465B-9765-07AD2C9CE984}">
      <dgm:prSet/>
      <dgm:spPr>
        <a:solidFill>
          <a:srgbClr val="46B2B1"/>
        </a:solidFill>
        <a:ln>
          <a:noFill/>
        </a:ln>
      </dgm:spPr>
      <dgm:t>
        <a:bodyPr/>
        <a:lstStyle/>
        <a:p>
          <a:r>
            <a:rPr lang="fr-FR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JOURNALISTES </a:t>
          </a:r>
        </a:p>
      </dgm:t>
    </dgm:pt>
    <dgm:pt modelId="{6AAB67D5-53D6-4754-8395-BD5EE7476B05}" type="parTrans" cxnId="{76695D64-DA76-465D-81C3-D8AC7E0D6B8C}">
      <dgm:prSet/>
      <dgm:spPr/>
      <dgm:t>
        <a:bodyPr/>
        <a:lstStyle/>
        <a:p>
          <a:endParaRPr lang="fr-FR"/>
        </a:p>
      </dgm:t>
    </dgm:pt>
    <dgm:pt modelId="{6CC29AD5-D16E-4E1D-8350-054BF517ED42}" type="sibTrans" cxnId="{76695D64-DA76-465D-81C3-D8AC7E0D6B8C}">
      <dgm:prSet/>
      <dgm:spPr/>
      <dgm:t>
        <a:bodyPr/>
        <a:lstStyle/>
        <a:p>
          <a:endParaRPr lang="fr-FR"/>
        </a:p>
      </dgm:t>
    </dgm:pt>
    <dgm:pt modelId="{90DCFB3D-276D-4016-9319-2A47B67FB4C5}">
      <dgm:prSet/>
      <dgm:spPr>
        <a:solidFill>
          <a:srgbClr val="46B2B1"/>
        </a:solidFill>
        <a:ln>
          <a:noFill/>
        </a:ln>
      </dgm:spPr>
      <dgm:t>
        <a:bodyPr/>
        <a:lstStyle/>
        <a:p>
          <a:r>
            <a:rPr lang="fr-FR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EDITION</a:t>
          </a:r>
        </a:p>
      </dgm:t>
    </dgm:pt>
    <dgm:pt modelId="{3E1C34B0-972E-42F7-9106-88405ACB0923}" type="parTrans" cxnId="{11419893-0CEF-4228-B3FB-BD8613DFA183}">
      <dgm:prSet/>
      <dgm:spPr/>
      <dgm:t>
        <a:bodyPr/>
        <a:lstStyle/>
        <a:p>
          <a:endParaRPr lang="fr-FR"/>
        </a:p>
      </dgm:t>
    </dgm:pt>
    <dgm:pt modelId="{3883DA8F-06F6-4F42-8DB8-AECB3391093A}" type="sibTrans" cxnId="{11419893-0CEF-4228-B3FB-BD8613DFA183}">
      <dgm:prSet/>
      <dgm:spPr/>
      <dgm:t>
        <a:bodyPr/>
        <a:lstStyle/>
        <a:p>
          <a:endParaRPr lang="fr-FR"/>
        </a:p>
      </dgm:t>
    </dgm:pt>
    <dgm:pt modelId="{7419690A-688B-473C-9356-DE4241B4147A}">
      <dgm:prSet/>
      <dgm:spPr>
        <a:solidFill>
          <a:srgbClr val="46B2B1"/>
        </a:solidFill>
        <a:ln>
          <a:noFill/>
        </a:ln>
      </dgm:spPr>
      <dgm:t>
        <a:bodyPr/>
        <a:lstStyle/>
        <a:p>
          <a:r>
            <a:rPr lang="fr-FR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PAPIER CARTON</a:t>
          </a:r>
        </a:p>
      </dgm:t>
    </dgm:pt>
    <dgm:pt modelId="{B4E6E305-7A13-4D4F-B6A8-98EBF6DBEAD7}" type="parTrans" cxnId="{A721EBDF-9E14-4F28-8D79-1C886B564766}">
      <dgm:prSet/>
      <dgm:spPr/>
      <dgm:t>
        <a:bodyPr/>
        <a:lstStyle/>
        <a:p>
          <a:endParaRPr lang="fr-FR"/>
        </a:p>
      </dgm:t>
    </dgm:pt>
    <dgm:pt modelId="{5AA3F327-DE54-429C-B62C-ADA61F7BE686}" type="sibTrans" cxnId="{A721EBDF-9E14-4F28-8D79-1C886B564766}">
      <dgm:prSet/>
      <dgm:spPr/>
      <dgm:t>
        <a:bodyPr/>
        <a:lstStyle/>
        <a:p>
          <a:endParaRPr lang="fr-FR"/>
        </a:p>
      </dgm:t>
    </dgm:pt>
    <dgm:pt modelId="{A94521B6-B3F0-4BEC-A531-F2DE8288DF8D}" type="pres">
      <dgm:prSet presAssocID="{8D52F6EC-5202-4E75-A903-C2F33C8F0AA0}" presName="Name0" presStyleCnt="0">
        <dgm:presLayoutVars>
          <dgm:dir/>
          <dgm:animLvl val="lvl"/>
          <dgm:resizeHandles val="exact"/>
        </dgm:presLayoutVars>
      </dgm:prSet>
      <dgm:spPr/>
    </dgm:pt>
    <dgm:pt modelId="{2FEB0857-32FE-4258-82B7-D872C0BFC2B9}" type="pres">
      <dgm:prSet presAssocID="{16C88A66-994D-4A74-8A99-12D2450789B0}" presName="boxAndChildren" presStyleCnt="0"/>
      <dgm:spPr/>
    </dgm:pt>
    <dgm:pt modelId="{1ACB0DB3-0B21-4C83-ADDC-2A5EF32A43E7}" type="pres">
      <dgm:prSet presAssocID="{16C88A66-994D-4A74-8A99-12D2450789B0}" presName="parentTextBox" presStyleLbl="node1" presStyleIdx="0" presStyleCnt="3"/>
      <dgm:spPr/>
    </dgm:pt>
    <dgm:pt modelId="{5921C3A7-86AB-4E90-84C7-03B89FCBBE9D}" type="pres">
      <dgm:prSet presAssocID="{16C88A66-994D-4A74-8A99-12D2450789B0}" presName="entireBox" presStyleLbl="node1" presStyleIdx="0" presStyleCnt="3"/>
      <dgm:spPr/>
    </dgm:pt>
    <dgm:pt modelId="{10C84E9A-5487-49BE-A5DD-8C7B244EB26C}" type="pres">
      <dgm:prSet presAssocID="{16C88A66-994D-4A74-8A99-12D2450789B0}" presName="descendantBox" presStyleCnt="0"/>
      <dgm:spPr/>
    </dgm:pt>
    <dgm:pt modelId="{8D6438AF-C116-428A-837E-DF601A337EE0}" type="pres">
      <dgm:prSet presAssocID="{85112A78-7BBA-4F60-9C80-7978861719C0}" presName="childTextBox" presStyleLbl="fgAccFollowNode1" presStyleIdx="0" presStyleCnt="7">
        <dgm:presLayoutVars>
          <dgm:bulletEnabled val="1"/>
        </dgm:presLayoutVars>
      </dgm:prSet>
      <dgm:spPr/>
    </dgm:pt>
    <dgm:pt modelId="{2E177F98-4C49-4634-B003-479EF04AD4C0}" type="pres">
      <dgm:prSet presAssocID="{DA7A5620-52AE-4CE8-8ECC-16A90FB39382}" presName="childTextBox" presStyleLbl="fgAccFollowNode1" presStyleIdx="1" presStyleCnt="7">
        <dgm:presLayoutVars>
          <dgm:bulletEnabled val="1"/>
        </dgm:presLayoutVars>
      </dgm:prSet>
      <dgm:spPr/>
    </dgm:pt>
    <dgm:pt modelId="{620C2342-58F4-438B-ADC9-15E6127114FE}" type="pres">
      <dgm:prSet presAssocID="{5042D99F-2CEA-4B69-882B-E3387F5C5D82}" presName="childTextBox" presStyleLbl="fgAccFollowNode1" presStyleIdx="2" presStyleCnt="7">
        <dgm:presLayoutVars>
          <dgm:bulletEnabled val="1"/>
        </dgm:presLayoutVars>
      </dgm:prSet>
      <dgm:spPr/>
    </dgm:pt>
    <dgm:pt modelId="{BF52FB4C-6A6F-452A-858C-1DECAA9D1814}" type="pres">
      <dgm:prSet presAssocID="{4A8BF015-5AC1-4C29-8ED3-310B6B54172C}" presName="childTextBox" presStyleLbl="fgAccFollowNode1" presStyleIdx="3" presStyleCnt="7">
        <dgm:presLayoutVars>
          <dgm:bulletEnabled val="1"/>
        </dgm:presLayoutVars>
      </dgm:prSet>
      <dgm:spPr/>
    </dgm:pt>
    <dgm:pt modelId="{E3D37612-BC79-4915-B764-32B0E9C8BB1C}" type="pres">
      <dgm:prSet presAssocID="{10721ED8-F507-465B-9765-07AD2C9CE984}" presName="childTextBox" presStyleLbl="fgAccFollowNode1" presStyleIdx="4" presStyleCnt="7">
        <dgm:presLayoutVars>
          <dgm:bulletEnabled val="1"/>
        </dgm:presLayoutVars>
      </dgm:prSet>
      <dgm:spPr/>
    </dgm:pt>
    <dgm:pt modelId="{FF37D647-2F1D-4051-AABF-E3F8745B9E59}" type="pres">
      <dgm:prSet presAssocID="{7419690A-688B-473C-9356-DE4241B4147A}" presName="childTextBox" presStyleLbl="fgAccFollowNode1" presStyleIdx="5" presStyleCnt="7">
        <dgm:presLayoutVars>
          <dgm:bulletEnabled val="1"/>
        </dgm:presLayoutVars>
      </dgm:prSet>
      <dgm:spPr/>
    </dgm:pt>
    <dgm:pt modelId="{798B1279-F4FB-4E4C-B614-5011E7F63F17}" type="pres">
      <dgm:prSet presAssocID="{90DCFB3D-276D-4016-9319-2A47B67FB4C5}" presName="childTextBox" presStyleLbl="fgAccFollowNode1" presStyleIdx="6" presStyleCnt="7">
        <dgm:presLayoutVars>
          <dgm:bulletEnabled val="1"/>
        </dgm:presLayoutVars>
      </dgm:prSet>
      <dgm:spPr/>
    </dgm:pt>
    <dgm:pt modelId="{AA33761C-0ED7-4C0A-9C4F-6E7B5447AD90}" type="pres">
      <dgm:prSet presAssocID="{DC31106C-E051-41D7-8AB8-D5CEAA36AAE8}" presName="sp" presStyleCnt="0"/>
      <dgm:spPr/>
    </dgm:pt>
    <dgm:pt modelId="{C99686E7-3B11-4855-B9D7-3906325931E5}" type="pres">
      <dgm:prSet presAssocID="{E7C6C766-4AF8-4001-9B12-283E53F05ED2}" presName="arrowAndChildren" presStyleCnt="0"/>
      <dgm:spPr/>
    </dgm:pt>
    <dgm:pt modelId="{BF01E7C1-5746-416A-BDC8-6A415701FC04}" type="pres">
      <dgm:prSet presAssocID="{E7C6C766-4AF8-4001-9B12-283E53F05ED2}" presName="parentTextArrow" presStyleLbl="node1" presStyleIdx="1" presStyleCnt="3"/>
      <dgm:spPr/>
    </dgm:pt>
    <dgm:pt modelId="{D293AE77-EFF3-44D0-859E-D39C66A8996D}" type="pres">
      <dgm:prSet presAssocID="{145D7137-DEF0-4CFF-8C9F-5DC58723011E}" presName="sp" presStyleCnt="0"/>
      <dgm:spPr/>
    </dgm:pt>
    <dgm:pt modelId="{5031A398-4055-4E00-98A0-E006CAA8A69C}" type="pres">
      <dgm:prSet presAssocID="{1728A421-C753-4292-ABC1-5862CE98A413}" presName="arrowAndChildren" presStyleCnt="0"/>
      <dgm:spPr/>
    </dgm:pt>
    <dgm:pt modelId="{632CA039-7F22-48AE-BB30-55C966E590C2}" type="pres">
      <dgm:prSet presAssocID="{1728A421-C753-4292-ABC1-5862CE98A413}" presName="parentTextArrow" presStyleLbl="node1" presStyleIdx="2" presStyleCnt="3"/>
      <dgm:spPr/>
    </dgm:pt>
  </dgm:ptLst>
  <dgm:cxnLst>
    <dgm:cxn modelId="{98600B16-BE67-44FD-825D-88D75AE7505D}" type="presOf" srcId="{8D52F6EC-5202-4E75-A903-C2F33C8F0AA0}" destId="{A94521B6-B3F0-4BEC-A531-F2DE8288DF8D}" srcOrd="0" destOrd="0" presId="urn:microsoft.com/office/officeart/2005/8/layout/process4"/>
    <dgm:cxn modelId="{9095B116-6B69-4B7B-BCD6-9718294E2650}" srcId="{16C88A66-994D-4A74-8A99-12D2450789B0}" destId="{85112A78-7BBA-4F60-9C80-7978861719C0}" srcOrd="0" destOrd="0" parTransId="{B44CEBB3-B86A-4F58-A16B-90B359C1E1C4}" sibTransId="{4AC3A725-219B-4904-A5CD-2F0DDFCA6253}"/>
    <dgm:cxn modelId="{F6748328-6044-4E47-BAD9-4B70D4EC4D67}" type="presOf" srcId="{DA7A5620-52AE-4CE8-8ECC-16A90FB39382}" destId="{2E177F98-4C49-4634-B003-479EF04AD4C0}" srcOrd="0" destOrd="0" presId="urn:microsoft.com/office/officeart/2005/8/layout/process4"/>
    <dgm:cxn modelId="{C783CE2A-4E30-4DA5-9CEF-DE57C41CF999}" srcId="{16C88A66-994D-4A74-8A99-12D2450789B0}" destId="{5042D99F-2CEA-4B69-882B-E3387F5C5D82}" srcOrd="2" destOrd="0" parTransId="{9DD0D203-49DE-49E4-8CD7-417C3AB73C63}" sibTransId="{12E66DB6-CC33-40DB-A628-1CBDC0642616}"/>
    <dgm:cxn modelId="{C6D75A35-0474-4CDA-9143-961FB172972C}" srcId="{8D52F6EC-5202-4E75-A903-C2F33C8F0AA0}" destId="{E7C6C766-4AF8-4001-9B12-283E53F05ED2}" srcOrd="1" destOrd="0" parTransId="{4DEE0066-61AA-452D-A8EC-69E356AAEF94}" sibTransId="{DC31106C-E051-41D7-8AB8-D5CEAA36AAE8}"/>
    <dgm:cxn modelId="{08830660-4FE0-4663-B5AF-1F6270D3316F}" type="presOf" srcId="{1728A421-C753-4292-ABC1-5862CE98A413}" destId="{632CA039-7F22-48AE-BB30-55C966E590C2}" srcOrd="0" destOrd="0" presId="urn:microsoft.com/office/officeart/2005/8/layout/process4"/>
    <dgm:cxn modelId="{DB9B2663-9D28-409C-8DA7-7DB11AA636C8}" srcId="{8D52F6EC-5202-4E75-A903-C2F33C8F0AA0}" destId="{1728A421-C753-4292-ABC1-5862CE98A413}" srcOrd="0" destOrd="0" parTransId="{03321940-E67E-489A-992B-38B1E4A7593A}" sibTransId="{145D7137-DEF0-4CFF-8C9F-5DC58723011E}"/>
    <dgm:cxn modelId="{76695D64-DA76-465D-81C3-D8AC7E0D6B8C}" srcId="{16C88A66-994D-4A74-8A99-12D2450789B0}" destId="{10721ED8-F507-465B-9765-07AD2C9CE984}" srcOrd="4" destOrd="0" parTransId="{6AAB67D5-53D6-4754-8395-BD5EE7476B05}" sibTransId="{6CC29AD5-D16E-4E1D-8350-054BF517ED42}"/>
    <dgm:cxn modelId="{169B5D4D-64DE-4492-8191-705605983F4E}" srcId="{16C88A66-994D-4A74-8A99-12D2450789B0}" destId="{4A8BF015-5AC1-4C29-8ED3-310B6B54172C}" srcOrd="3" destOrd="0" parTransId="{B3B90919-5EA0-498E-87D4-483128B3AABF}" sibTransId="{411F45CE-6608-45A2-A95D-06AEFC0E2CCF}"/>
    <dgm:cxn modelId="{56C5AD6E-404F-4F54-B19B-B56FE8F90550}" type="presOf" srcId="{85112A78-7BBA-4F60-9C80-7978861719C0}" destId="{8D6438AF-C116-428A-837E-DF601A337EE0}" srcOrd="0" destOrd="0" presId="urn:microsoft.com/office/officeart/2005/8/layout/process4"/>
    <dgm:cxn modelId="{53405959-471E-463A-9E7D-2BA436F9075B}" type="presOf" srcId="{16C88A66-994D-4A74-8A99-12D2450789B0}" destId="{5921C3A7-86AB-4E90-84C7-03B89FCBBE9D}" srcOrd="1" destOrd="0" presId="urn:microsoft.com/office/officeart/2005/8/layout/process4"/>
    <dgm:cxn modelId="{0BCB957F-2EBB-47AD-96AE-6E3351C6450A}" type="presOf" srcId="{90DCFB3D-276D-4016-9319-2A47B67FB4C5}" destId="{798B1279-F4FB-4E4C-B614-5011E7F63F17}" srcOrd="0" destOrd="0" presId="urn:microsoft.com/office/officeart/2005/8/layout/process4"/>
    <dgm:cxn modelId="{A004B189-6ECD-4C5E-9B1A-549364CB99DF}" type="presOf" srcId="{5042D99F-2CEA-4B69-882B-E3387F5C5D82}" destId="{620C2342-58F4-438B-ADC9-15E6127114FE}" srcOrd="0" destOrd="0" presId="urn:microsoft.com/office/officeart/2005/8/layout/process4"/>
    <dgm:cxn modelId="{11419893-0CEF-4228-B3FB-BD8613DFA183}" srcId="{16C88A66-994D-4A74-8A99-12D2450789B0}" destId="{90DCFB3D-276D-4016-9319-2A47B67FB4C5}" srcOrd="6" destOrd="0" parTransId="{3E1C34B0-972E-42F7-9106-88405ACB0923}" sibTransId="{3883DA8F-06F6-4F42-8DB8-AECB3391093A}"/>
    <dgm:cxn modelId="{F895DAAD-21EB-488F-897E-5692BA76D48C}" type="presOf" srcId="{E7C6C766-4AF8-4001-9B12-283E53F05ED2}" destId="{BF01E7C1-5746-416A-BDC8-6A415701FC04}" srcOrd="0" destOrd="0" presId="urn:microsoft.com/office/officeart/2005/8/layout/process4"/>
    <dgm:cxn modelId="{33E902AE-4978-4FE9-B65F-CB125974978F}" type="presOf" srcId="{10721ED8-F507-465B-9765-07AD2C9CE984}" destId="{E3D37612-BC79-4915-B764-32B0E9C8BB1C}" srcOrd="0" destOrd="0" presId="urn:microsoft.com/office/officeart/2005/8/layout/process4"/>
    <dgm:cxn modelId="{89F232AF-DDEB-40F9-8621-38C59401149B}" type="presOf" srcId="{4A8BF015-5AC1-4C29-8ED3-310B6B54172C}" destId="{BF52FB4C-6A6F-452A-858C-1DECAA9D1814}" srcOrd="0" destOrd="0" presId="urn:microsoft.com/office/officeart/2005/8/layout/process4"/>
    <dgm:cxn modelId="{1732A4B3-216A-47EE-B4E0-5B1751AC2CBF}" type="presOf" srcId="{7419690A-688B-473C-9356-DE4241B4147A}" destId="{FF37D647-2F1D-4051-AABF-E3F8745B9E59}" srcOrd="0" destOrd="0" presId="urn:microsoft.com/office/officeart/2005/8/layout/process4"/>
    <dgm:cxn modelId="{07DA5EBE-C8CD-4501-8A6E-5DFDF3490118}" type="presOf" srcId="{16C88A66-994D-4A74-8A99-12D2450789B0}" destId="{1ACB0DB3-0B21-4C83-ADDC-2A5EF32A43E7}" srcOrd="0" destOrd="0" presId="urn:microsoft.com/office/officeart/2005/8/layout/process4"/>
    <dgm:cxn modelId="{A721EBDF-9E14-4F28-8D79-1C886B564766}" srcId="{16C88A66-994D-4A74-8A99-12D2450789B0}" destId="{7419690A-688B-473C-9356-DE4241B4147A}" srcOrd="5" destOrd="0" parTransId="{B4E6E305-7A13-4D4F-B6A8-98EBF6DBEAD7}" sibTransId="{5AA3F327-DE54-429C-B62C-ADA61F7BE686}"/>
    <dgm:cxn modelId="{182E35ED-D979-4FA4-BDF4-9AF9FB0A3990}" srcId="{16C88A66-994D-4A74-8A99-12D2450789B0}" destId="{DA7A5620-52AE-4CE8-8ECC-16A90FB39382}" srcOrd="1" destOrd="0" parTransId="{03EECFD2-C2E4-476C-982E-08B694D66AF9}" sibTransId="{17EEB5FA-0A4C-4EC7-AAB3-408CA3383F92}"/>
    <dgm:cxn modelId="{EA2171FE-76A2-4785-B15F-87B43B9C2867}" srcId="{8D52F6EC-5202-4E75-A903-C2F33C8F0AA0}" destId="{16C88A66-994D-4A74-8A99-12D2450789B0}" srcOrd="2" destOrd="0" parTransId="{B6F11B46-06F2-4811-B235-8DD2EA33CAD3}" sibTransId="{1FAF9021-BDFA-404A-A031-10FA466A7F84}"/>
    <dgm:cxn modelId="{8666CE33-3F77-42E9-86DE-B00C055AA29E}" type="presParOf" srcId="{A94521B6-B3F0-4BEC-A531-F2DE8288DF8D}" destId="{2FEB0857-32FE-4258-82B7-D872C0BFC2B9}" srcOrd="0" destOrd="0" presId="urn:microsoft.com/office/officeart/2005/8/layout/process4"/>
    <dgm:cxn modelId="{0BA098FD-5EB4-4DCC-9A72-88A941D0CBDB}" type="presParOf" srcId="{2FEB0857-32FE-4258-82B7-D872C0BFC2B9}" destId="{1ACB0DB3-0B21-4C83-ADDC-2A5EF32A43E7}" srcOrd="0" destOrd="0" presId="urn:microsoft.com/office/officeart/2005/8/layout/process4"/>
    <dgm:cxn modelId="{A3AB554B-3081-4B66-87F2-5ED7B2DC7D51}" type="presParOf" srcId="{2FEB0857-32FE-4258-82B7-D872C0BFC2B9}" destId="{5921C3A7-86AB-4E90-84C7-03B89FCBBE9D}" srcOrd="1" destOrd="0" presId="urn:microsoft.com/office/officeart/2005/8/layout/process4"/>
    <dgm:cxn modelId="{C122ACBC-7BFC-4B70-BE37-063360D9C162}" type="presParOf" srcId="{2FEB0857-32FE-4258-82B7-D872C0BFC2B9}" destId="{10C84E9A-5487-49BE-A5DD-8C7B244EB26C}" srcOrd="2" destOrd="0" presId="urn:microsoft.com/office/officeart/2005/8/layout/process4"/>
    <dgm:cxn modelId="{B62A468E-24C9-4810-B748-7F9DC803C125}" type="presParOf" srcId="{10C84E9A-5487-49BE-A5DD-8C7B244EB26C}" destId="{8D6438AF-C116-428A-837E-DF601A337EE0}" srcOrd="0" destOrd="0" presId="urn:microsoft.com/office/officeart/2005/8/layout/process4"/>
    <dgm:cxn modelId="{C36A389A-2EDB-4AE2-8575-50DF2963EEFE}" type="presParOf" srcId="{10C84E9A-5487-49BE-A5DD-8C7B244EB26C}" destId="{2E177F98-4C49-4634-B003-479EF04AD4C0}" srcOrd="1" destOrd="0" presId="urn:microsoft.com/office/officeart/2005/8/layout/process4"/>
    <dgm:cxn modelId="{8ACE6DDC-1CEF-467E-83A9-CC1A1F2AAA06}" type="presParOf" srcId="{10C84E9A-5487-49BE-A5DD-8C7B244EB26C}" destId="{620C2342-58F4-438B-ADC9-15E6127114FE}" srcOrd="2" destOrd="0" presId="urn:microsoft.com/office/officeart/2005/8/layout/process4"/>
    <dgm:cxn modelId="{BFBD1EB7-A577-4191-A6DE-416515D896A7}" type="presParOf" srcId="{10C84E9A-5487-49BE-A5DD-8C7B244EB26C}" destId="{BF52FB4C-6A6F-452A-858C-1DECAA9D1814}" srcOrd="3" destOrd="0" presId="urn:microsoft.com/office/officeart/2005/8/layout/process4"/>
    <dgm:cxn modelId="{C5EAD284-904B-4AB5-BF59-CE3759E77290}" type="presParOf" srcId="{10C84E9A-5487-49BE-A5DD-8C7B244EB26C}" destId="{E3D37612-BC79-4915-B764-32B0E9C8BB1C}" srcOrd="4" destOrd="0" presId="urn:microsoft.com/office/officeart/2005/8/layout/process4"/>
    <dgm:cxn modelId="{C4A1088E-0A72-4C3A-B75E-5BA026F3042B}" type="presParOf" srcId="{10C84E9A-5487-49BE-A5DD-8C7B244EB26C}" destId="{FF37D647-2F1D-4051-AABF-E3F8745B9E59}" srcOrd="5" destOrd="0" presId="urn:microsoft.com/office/officeart/2005/8/layout/process4"/>
    <dgm:cxn modelId="{5EF6992B-47AA-4B7D-8B1A-6584B46119DB}" type="presParOf" srcId="{10C84E9A-5487-49BE-A5DD-8C7B244EB26C}" destId="{798B1279-F4FB-4E4C-B614-5011E7F63F17}" srcOrd="6" destOrd="0" presId="urn:microsoft.com/office/officeart/2005/8/layout/process4"/>
    <dgm:cxn modelId="{61DB0D5B-968F-4DD3-9FD6-554E444A17D6}" type="presParOf" srcId="{A94521B6-B3F0-4BEC-A531-F2DE8288DF8D}" destId="{AA33761C-0ED7-4C0A-9C4F-6E7B5447AD90}" srcOrd="1" destOrd="0" presId="urn:microsoft.com/office/officeart/2005/8/layout/process4"/>
    <dgm:cxn modelId="{0715E469-DBC9-4386-9B1E-05B72705226D}" type="presParOf" srcId="{A94521B6-B3F0-4BEC-A531-F2DE8288DF8D}" destId="{C99686E7-3B11-4855-B9D7-3906325931E5}" srcOrd="2" destOrd="0" presId="urn:microsoft.com/office/officeart/2005/8/layout/process4"/>
    <dgm:cxn modelId="{65B91907-8A53-41D1-8987-F3CDD387222A}" type="presParOf" srcId="{C99686E7-3B11-4855-B9D7-3906325931E5}" destId="{BF01E7C1-5746-416A-BDC8-6A415701FC04}" srcOrd="0" destOrd="0" presId="urn:microsoft.com/office/officeart/2005/8/layout/process4"/>
    <dgm:cxn modelId="{4B237663-5E8D-4A09-9C18-5ACF5D5FF147}" type="presParOf" srcId="{A94521B6-B3F0-4BEC-A531-F2DE8288DF8D}" destId="{D293AE77-EFF3-44D0-859E-D39C66A8996D}" srcOrd="3" destOrd="0" presId="urn:microsoft.com/office/officeart/2005/8/layout/process4"/>
    <dgm:cxn modelId="{C4F4EE01-1B1B-4B21-9C77-B73731C8451A}" type="presParOf" srcId="{A94521B6-B3F0-4BEC-A531-F2DE8288DF8D}" destId="{5031A398-4055-4E00-98A0-E006CAA8A69C}" srcOrd="4" destOrd="0" presId="urn:microsoft.com/office/officeart/2005/8/layout/process4"/>
    <dgm:cxn modelId="{293D6253-06B3-46ED-916C-71295C942365}" type="presParOf" srcId="{5031A398-4055-4E00-98A0-E006CAA8A69C}" destId="{632CA039-7F22-48AE-BB30-55C966E590C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52F6EC-5202-4E75-A903-C2F33C8F0AA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738446A-BA18-4271-92D2-B527D5C4E8D4}">
      <dgm:prSet/>
      <dgm:spPr>
        <a:ln>
          <a:noFill/>
        </a:ln>
      </dgm:spPr>
      <dgm:t>
        <a:bodyPr/>
        <a:lstStyle/>
        <a:p>
          <a:r>
            <a: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Etude et défense des droits et des intérêts professionnels, matériels et moraux, collectifs ou individuels</a:t>
          </a:r>
          <a:endParaRPr lang="fr-FR" dirty="0"/>
        </a:p>
      </dgm:t>
    </dgm:pt>
    <dgm:pt modelId="{5CBFBBCE-7DA2-400F-AB50-BB21BFCE8B15}" type="parTrans" cxnId="{0B465A6C-E93F-4603-A757-C58FD44CC3CC}">
      <dgm:prSet/>
      <dgm:spPr/>
      <dgm:t>
        <a:bodyPr/>
        <a:lstStyle/>
        <a:p>
          <a:endParaRPr lang="fr-FR"/>
        </a:p>
      </dgm:t>
    </dgm:pt>
    <dgm:pt modelId="{69FEF123-DB50-41C9-B104-F94BCDBF323F}" type="sibTrans" cxnId="{0B465A6C-E93F-4603-A757-C58FD44CC3CC}">
      <dgm:prSet/>
      <dgm:spPr/>
      <dgm:t>
        <a:bodyPr/>
        <a:lstStyle/>
        <a:p>
          <a:endParaRPr lang="fr-FR"/>
        </a:p>
      </dgm:t>
    </dgm:pt>
    <dgm:pt modelId="{89F4B51E-6D46-4E48-8CC8-26FDE2B417C1}">
      <dgm:prSet/>
      <dgm:spPr>
        <a:ln>
          <a:noFill/>
        </a:ln>
      </dgm:spPr>
      <dgm:t>
        <a:bodyPr/>
        <a:lstStyle/>
        <a:p>
          <a:r>
            <a: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Formation professionnelle, syndicale et économique de ses adhérents</a:t>
          </a:r>
          <a:endParaRPr lang="fr-FR" dirty="0"/>
        </a:p>
      </dgm:t>
    </dgm:pt>
    <dgm:pt modelId="{2AB5E220-5EED-47A6-BD88-172F8A7F529F}" type="parTrans" cxnId="{1504C62D-8702-40C9-8FC5-C0EA1A440F0A}">
      <dgm:prSet/>
      <dgm:spPr/>
      <dgm:t>
        <a:bodyPr/>
        <a:lstStyle/>
        <a:p>
          <a:endParaRPr lang="fr-FR"/>
        </a:p>
      </dgm:t>
    </dgm:pt>
    <dgm:pt modelId="{7B352C91-C981-4E81-A895-3DC66DDD35CD}" type="sibTrans" cxnId="{1504C62D-8702-40C9-8FC5-C0EA1A440F0A}">
      <dgm:prSet/>
      <dgm:spPr/>
      <dgm:t>
        <a:bodyPr/>
        <a:lstStyle/>
        <a:p>
          <a:endParaRPr lang="fr-FR"/>
        </a:p>
      </dgm:t>
    </dgm:pt>
    <dgm:pt modelId="{6785EFED-C76E-44F0-A0EE-138D81C8A52B}" type="pres">
      <dgm:prSet presAssocID="{8D52F6EC-5202-4E75-A903-C2F33C8F0AA0}" presName="CompostProcess" presStyleCnt="0">
        <dgm:presLayoutVars>
          <dgm:dir/>
          <dgm:resizeHandles val="exact"/>
        </dgm:presLayoutVars>
      </dgm:prSet>
      <dgm:spPr/>
    </dgm:pt>
    <dgm:pt modelId="{E203D4B7-37C4-46C6-B643-F0F5C9F75759}" type="pres">
      <dgm:prSet presAssocID="{8D52F6EC-5202-4E75-A903-C2F33C8F0AA0}" presName="arrow" presStyleLbl="bgShp" presStyleIdx="0" presStyleCnt="1"/>
      <dgm:spPr/>
    </dgm:pt>
    <dgm:pt modelId="{F7A45C19-FC42-4E0F-9007-A801801AC474}" type="pres">
      <dgm:prSet presAssocID="{8D52F6EC-5202-4E75-A903-C2F33C8F0AA0}" presName="linearProcess" presStyleCnt="0"/>
      <dgm:spPr/>
    </dgm:pt>
    <dgm:pt modelId="{E296AAF6-45BC-4867-AB5B-BFC8C10A92C7}" type="pres">
      <dgm:prSet presAssocID="{E738446A-BA18-4271-92D2-B527D5C4E8D4}" presName="textNode" presStyleLbl="node1" presStyleIdx="0" presStyleCnt="2">
        <dgm:presLayoutVars>
          <dgm:bulletEnabled val="1"/>
        </dgm:presLayoutVars>
      </dgm:prSet>
      <dgm:spPr/>
    </dgm:pt>
    <dgm:pt modelId="{4A612969-B22E-4223-AFB1-4C9C73C34A1F}" type="pres">
      <dgm:prSet presAssocID="{69FEF123-DB50-41C9-B104-F94BCDBF323F}" presName="sibTrans" presStyleCnt="0"/>
      <dgm:spPr/>
    </dgm:pt>
    <dgm:pt modelId="{BBBCAAEE-E9B0-4364-9EA6-43D132409DD8}" type="pres">
      <dgm:prSet presAssocID="{89F4B51E-6D46-4E48-8CC8-26FDE2B417C1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6103A91C-9ABD-4448-AABE-BE3FBEF764F5}" type="presOf" srcId="{8D52F6EC-5202-4E75-A903-C2F33C8F0AA0}" destId="{6785EFED-C76E-44F0-A0EE-138D81C8A52B}" srcOrd="0" destOrd="0" presId="urn:microsoft.com/office/officeart/2005/8/layout/hProcess9"/>
    <dgm:cxn modelId="{1504C62D-8702-40C9-8FC5-C0EA1A440F0A}" srcId="{8D52F6EC-5202-4E75-A903-C2F33C8F0AA0}" destId="{89F4B51E-6D46-4E48-8CC8-26FDE2B417C1}" srcOrd="1" destOrd="0" parTransId="{2AB5E220-5EED-47A6-BD88-172F8A7F529F}" sibTransId="{7B352C91-C981-4E81-A895-3DC66DDD35CD}"/>
    <dgm:cxn modelId="{8DB44331-AE6D-4680-AB08-331AE314EF28}" type="presOf" srcId="{E738446A-BA18-4271-92D2-B527D5C4E8D4}" destId="{E296AAF6-45BC-4867-AB5B-BFC8C10A92C7}" srcOrd="0" destOrd="0" presId="urn:microsoft.com/office/officeart/2005/8/layout/hProcess9"/>
    <dgm:cxn modelId="{0B465A6C-E93F-4603-A757-C58FD44CC3CC}" srcId="{8D52F6EC-5202-4E75-A903-C2F33C8F0AA0}" destId="{E738446A-BA18-4271-92D2-B527D5C4E8D4}" srcOrd="0" destOrd="0" parTransId="{5CBFBBCE-7DA2-400F-AB50-BB21BFCE8B15}" sibTransId="{69FEF123-DB50-41C9-B104-F94BCDBF323F}"/>
    <dgm:cxn modelId="{158BAEEC-F801-4F5F-A54B-45BC36CBCFA3}" type="presOf" srcId="{89F4B51E-6D46-4E48-8CC8-26FDE2B417C1}" destId="{BBBCAAEE-E9B0-4364-9EA6-43D132409DD8}" srcOrd="0" destOrd="0" presId="urn:microsoft.com/office/officeart/2005/8/layout/hProcess9"/>
    <dgm:cxn modelId="{11549EAE-7F09-47DC-9103-EB357E542BB3}" type="presParOf" srcId="{6785EFED-C76E-44F0-A0EE-138D81C8A52B}" destId="{E203D4B7-37C4-46C6-B643-F0F5C9F75759}" srcOrd="0" destOrd="0" presId="urn:microsoft.com/office/officeart/2005/8/layout/hProcess9"/>
    <dgm:cxn modelId="{42222E36-9C84-4704-B3B4-376FA3919E4C}" type="presParOf" srcId="{6785EFED-C76E-44F0-A0EE-138D81C8A52B}" destId="{F7A45C19-FC42-4E0F-9007-A801801AC474}" srcOrd="1" destOrd="0" presId="urn:microsoft.com/office/officeart/2005/8/layout/hProcess9"/>
    <dgm:cxn modelId="{F60CC237-E64E-40D7-9F9D-D584FC93C876}" type="presParOf" srcId="{F7A45C19-FC42-4E0F-9007-A801801AC474}" destId="{E296AAF6-45BC-4867-AB5B-BFC8C10A92C7}" srcOrd="0" destOrd="0" presId="urn:microsoft.com/office/officeart/2005/8/layout/hProcess9"/>
    <dgm:cxn modelId="{5E7EF1B5-FF4A-4322-A71E-F2AA22773EA3}" type="presParOf" srcId="{F7A45C19-FC42-4E0F-9007-A801801AC474}" destId="{4A612969-B22E-4223-AFB1-4C9C73C34A1F}" srcOrd="1" destOrd="0" presId="urn:microsoft.com/office/officeart/2005/8/layout/hProcess9"/>
    <dgm:cxn modelId="{37D59B19-3A5C-45B5-9998-653ABDED847A}" type="presParOf" srcId="{F7A45C19-FC42-4E0F-9007-A801801AC474}" destId="{BBBCAAEE-E9B0-4364-9EA6-43D132409DD8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E66CBC-606D-4340-BD1C-675B63B1505D}" type="doc">
      <dgm:prSet loTypeId="urn:microsoft.com/office/officeart/2005/8/layout/h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E1903B7-81CB-466C-9E3D-9179640CB985}">
      <dgm:prSet/>
      <dgm:spPr/>
      <dgm:t>
        <a:bodyPr/>
        <a:lstStyle/>
        <a:p>
          <a:r>
            <a:rPr lang="fr-FR" dirty="0"/>
            <a:t>30 syndicats territoriaux </a:t>
          </a:r>
        </a:p>
      </dgm:t>
    </dgm:pt>
    <dgm:pt modelId="{C960FFB9-5950-48DA-A3A9-AF762BEB0F4B}" type="parTrans" cxnId="{1824BBC2-EE27-4163-8F88-140CB6504163}">
      <dgm:prSet/>
      <dgm:spPr/>
      <dgm:t>
        <a:bodyPr/>
        <a:lstStyle/>
        <a:p>
          <a:endParaRPr lang="fr-FR"/>
        </a:p>
      </dgm:t>
    </dgm:pt>
    <dgm:pt modelId="{EBC7F3D4-0E14-4049-816C-033C4F8D3487}" type="sibTrans" cxnId="{1824BBC2-EE27-4163-8F88-140CB6504163}">
      <dgm:prSet/>
      <dgm:spPr/>
      <dgm:t>
        <a:bodyPr/>
        <a:lstStyle/>
        <a:p>
          <a:endParaRPr lang="fr-FR"/>
        </a:p>
      </dgm:t>
    </dgm:pt>
    <dgm:pt modelId="{1DBB82A6-639C-451B-A87C-1A5015DB2880}">
      <dgm:prSet/>
      <dgm:spPr/>
      <dgm:t>
        <a:bodyPr/>
        <a:lstStyle/>
        <a:p>
          <a:r>
            <a:rPr lang="fr-FR" dirty="0"/>
            <a:t>4 syndicats nationaux</a:t>
          </a:r>
        </a:p>
      </dgm:t>
    </dgm:pt>
    <dgm:pt modelId="{67F6D28E-0225-4E7C-9679-BC68BC141DFD}" type="parTrans" cxnId="{9E3FFC94-1148-4BD9-8A5C-3E758429458E}">
      <dgm:prSet/>
      <dgm:spPr/>
      <dgm:t>
        <a:bodyPr/>
        <a:lstStyle/>
        <a:p>
          <a:endParaRPr lang="fr-FR"/>
        </a:p>
      </dgm:t>
    </dgm:pt>
    <dgm:pt modelId="{D253CEAC-F4E3-4E79-B543-11D93EEB2209}" type="sibTrans" cxnId="{9E3FFC94-1148-4BD9-8A5C-3E758429458E}">
      <dgm:prSet/>
      <dgm:spPr/>
      <dgm:t>
        <a:bodyPr/>
        <a:lstStyle/>
        <a:p>
          <a:endParaRPr lang="fr-FR"/>
        </a:p>
      </dgm:t>
    </dgm:pt>
    <dgm:pt modelId="{EE943007-A474-4EA4-9DB5-EAAE9324AFED}">
      <dgm:prSet/>
      <dgm:spPr/>
      <dgm:t>
        <a:bodyPr/>
        <a:lstStyle/>
        <a:p>
          <a:r>
            <a:rPr lang="fr-FR" dirty="0"/>
            <a:t>2 sections nationales </a:t>
          </a:r>
        </a:p>
      </dgm:t>
    </dgm:pt>
    <dgm:pt modelId="{D5B5B472-DF6E-460A-8C1E-37C6A8F867A5}" type="parTrans" cxnId="{256E1543-5EB3-4249-B672-AEFD93DE9427}">
      <dgm:prSet/>
      <dgm:spPr/>
      <dgm:t>
        <a:bodyPr/>
        <a:lstStyle/>
        <a:p>
          <a:endParaRPr lang="fr-FR"/>
        </a:p>
      </dgm:t>
    </dgm:pt>
    <dgm:pt modelId="{11057024-191D-44B4-940A-6384E52154FF}" type="sibTrans" cxnId="{256E1543-5EB3-4249-B672-AEFD93DE9427}">
      <dgm:prSet/>
      <dgm:spPr/>
      <dgm:t>
        <a:bodyPr/>
        <a:lstStyle/>
        <a:p>
          <a:endParaRPr lang="fr-FR"/>
        </a:p>
      </dgm:t>
    </dgm:pt>
    <dgm:pt modelId="{593A9E91-EDD5-4B21-A8AF-9E74C062D302}">
      <dgm:prSet custT="1"/>
      <dgm:spPr/>
      <dgm:t>
        <a:bodyPr/>
        <a:lstStyle/>
        <a:p>
          <a:r>
            <a:rPr lang="fr-FR" sz="2500" kern="1200" dirty="0">
              <a:solidFill>
                <a:srgbClr val="46B2B1"/>
              </a:solidFill>
              <a:latin typeface="Calibri" panose="020F0502020204030204"/>
              <a:ea typeface="+mn-ea"/>
              <a:cs typeface="+mn-cs"/>
            </a:rPr>
            <a:t>Dans le secteur des Postes</a:t>
          </a:r>
        </a:p>
      </dgm:t>
    </dgm:pt>
    <dgm:pt modelId="{7199B203-1789-4A78-95AC-C422964A80D2}" type="parTrans" cxnId="{820BE44B-E6A2-4DD4-80C0-5F148B3A5F18}">
      <dgm:prSet/>
      <dgm:spPr/>
      <dgm:t>
        <a:bodyPr/>
        <a:lstStyle/>
        <a:p>
          <a:endParaRPr lang="fr-FR"/>
        </a:p>
      </dgm:t>
    </dgm:pt>
    <dgm:pt modelId="{481D9D60-D54D-4F10-9556-4564BF4347CB}" type="sibTrans" cxnId="{820BE44B-E6A2-4DD4-80C0-5F148B3A5F18}">
      <dgm:prSet/>
      <dgm:spPr/>
      <dgm:t>
        <a:bodyPr/>
        <a:lstStyle/>
        <a:p>
          <a:endParaRPr lang="fr-FR"/>
        </a:p>
      </dgm:t>
    </dgm:pt>
    <dgm:pt modelId="{C547694B-2736-4390-AF05-F42741BAD575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FR" b="0" i="0" u="none" dirty="0">
              <a:solidFill>
                <a:srgbClr val="46B2B1"/>
              </a:solidFill>
            </a:rPr>
            <a:t>Syndicat National CFTC de l’Audiovisuel</a:t>
          </a:r>
          <a:endParaRPr lang="fr-FR" dirty="0">
            <a:solidFill>
              <a:srgbClr val="46B2B1"/>
            </a:solidFill>
          </a:endParaRPr>
        </a:p>
      </dgm:t>
    </dgm:pt>
    <dgm:pt modelId="{BD542BBA-2C03-4C62-A475-698EAA4D7195}" type="parTrans" cxnId="{104AA85B-BC9D-4C0D-85C3-D4155B6670A2}">
      <dgm:prSet/>
      <dgm:spPr/>
      <dgm:t>
        <a:bodyPr/>
        <a:lstStyle/>
        <a:p>
          <a:endParaRPr lang="fr-FR"/>
        </a:p>
      </dgm:t>
    </dgm:pt>
    <dgm:pt modelId="{C29BEF2D-FEEC-4AC9-A662-4C1FBB3031E9}" type="sibTrans" cxnId="{104AA85B-BC9D-4C0D-85C3-D4155B6670A2}">
      <dgm:prSet/>
      <dgm:spPr/>
      <dgm:t>
        <a:bodyPr/>
        <a:lstStyle/>
        <a:p>
          <a:endParaRPr lang="fr-FR"/>
        </a:p>
      </dgm:t>
    </dgm:pt>
    <dgm:pt modelId="{996A3913-1C0E-4B8A-B50A-B8CA02F92946}">
      <dgm:prSet custT="1"/>
      <dgm:spPr/>
      <dgm:t>
        <a:bodyPr/>
        <a:lstStyle/>
        <a:p>
          <a:r>
            <a:rPr lang="fr-FR" sz="2500" kern="1200" dirty="0">
              <a:solidFill>
                <a:srgbClr val="46B2B1"/>
              </a:solidFill>
              <a:latin typeface="Calibri" panose="020F0502020204030204"/>
              <a:ea typeface="+mn-ea"/>
              <a:cs typeface="+mn-cs"/>
            </a:rPr>
            <a:t>Dans le secteur des Télécoms</a:t>
          </a:r>
        </a:p>
      </dgm:t>
    </dgm:pt>
    <dgm:pt modelId="{F0DE87B7-A6D4-4942-9819-5E91CD3ACE75}" type="parTrans" cxnId="{9E3C8675-70FE-4907-8CCF-E6D26985BAED}">
      <dgm:prSet/>
      <dgm:spPr/>
      <dgm:t>
        <a:bodyPr/>
        <a:lstStyle/>
        <a:p>
          <a:endParaRPr lang="fr-FR"/>
        </a:p>
      </dgm:t>
    </dgm:pt>
    <dgm:pt modelId="{D31B489D-7CE3-4A3F-9673-B4D34EE26EE2}" type="sibTrans" cxnId="{9E3C8675-70FE-4907-8CCF-E6D26985BAED}">
      <dgm:prSet/>
      <dgm:spPr/>
      <dgm:t>
        <a:bodyPr/>
        <a:lstStyle/>
        <a:p>
          <a:endParaRPr lang="fr-FR"/>
        </a:p>
      </dgm:t>
    </dgm:pt>
    <dgm:pt modelId="{1939CB06-CE65-4D22-8550-21AF4B7A1913}">
      <dgm:prSet custT="1"/>
      <dgm:spPr/>
      <dgm:t>
        <a:bodyPr/>
        <a:lstStyle/>
        <a:p>
          <a:r>
            <a:rPr lang="fr-FR" sz="2500" kern="1200" dirty="0">
              <a:solidFill>
                <a:srgbClr val="46B2B1"/>
              </a:solidFill>
              <a:latin typeface="Calibri" panose="020F0502020204030204"/>
              <a:ea typeface="+mn-ea"/>
              <a:cs typeface="+mn-cs"/>
            </a:rPr>
            <a:t>Dans le secteur des Papetiers</a:t>
          </a:r>
        </a:p>
      </dgm:t>
    </dgm:pt>
    <dgm:pt modelId="{BC194F57-4DAA-46A3-B898-A9E9FEFA56E7}" type="parTrans" cxnId="{7BF9CD51-A3B0-4C7D-A9FB-E682095A596F}">
      <dgm:prSet/>
      <dgm:spPr/>
      <dgm:t>
        <a:bodyPr/>
        <a:lstStyle/>
        <a:p>
          <a:endParaRPr lang="fr-FR"/>
        </a:p>
      </dgm:t>
    </dgm:pt>
    <dgm:pt modelId="{86160959-D771-482B-B78B-22E42E3716D7}" type="sibTrans" cxnId="{7BF9CD51-A3B0-4C7D-A9FB-E682095A596F}">
      <dgm:prSet/>
      <dgm:spPr/>
      <dgm:t>
        <a:bodyPr/>
        <a:lstStyle/>
        <a:p>
          <a:endParaRPr lang="fr-FR"/>
        </a:p>
      </dgm:t>
    </dgm:pt>
    <dgm:pt modelId="{83F2CDA7-135A-496F-A12E-FB7FB0CA91EA}">
      <dgm:prSet/>
      <dgm:spPr/>
      <dgm:t>
        <a:bodyPr/>
        <a:lstStyle/>
        <a:p>
          <a:r>
            <a:rPr lang="fr-FR" dirty="0">
              <a:solidFill>
                <a:srgbClr val="46B2B1"/>
              </a:solidFill>
            </a:rPr>
            <a:t>Section Nationale CFTC La Poste</a:t>
          </a:r>
        </a:p>
      </dgm:t>
    </dgm:pt>
    <dgm:pt modelId="{EEE54CE4-1C0E-41CF-B13C-E85ED3B10612}" type="parTrans" cxnId="{A168E088-49AF-42AD-BE80-F652E89AE7A0}">
      <dgm:prSet/>
      <dgm:spPr/>
      <dgm:t>
        <a:bodyPr/>
        <a:lstStyle/>
        <a:p>
          <a:endParaRPr lang="fr-FR"/>
        </a:p>
      </dgm:t>
    </dgm:pt>
    <dgm:pt modelId="{9E14806A-080A-492F-B32D-5476197F66A4}" type="sibTrans" cxnId="{A168E088-49AF-42AD-BE80-F652E89AE7A0}">
      <dgm:prSet/>
      <dgm:spPr/>
      <dgm:t>
        <a:bodyPr/>
        <a:lstStyle/>
        <a:p>
          <a:endParaRPr lang="fr-FR"/>
        </a:p>
      </dgm:t>
    </dgm:pt>
    <dgm:pt modelId="{1D342DEB-BF87-40EC-BAFF-0048D35B08FA}">
      <dgm:prSet/>
      <dgm:spPr/>
      <dgm:t>
        <a:bodyPr/>
        <a:lstStyle/>
        <a:p>
          <a:r>
            <a:rPr lang="fr-FR" dirty="0">
              <a:solidFill>
                <a:srgbClr val="46B2B1"/>
              </a:solidFill>
            </a:rPr>
            <a:t>Section Nationale CFTC Orange</a:t>
          </a:r>
        </a:p>
      </dgm:t>
    </dgm:pt>
    <dgm:pt modelId="{06D779AF-204C-40C6-9C4E-BDF8D05A7C0F}" type="parTrans" cxnId="{72EF3C32-D4C1-48DB-B556-A5BFA9FDCA6A}">
      <dgm:prSet/>
      <dgm:spPr/>
      <dgm:t>
        <a:bodyPr/>
        <a:lstStyle/>
        <a:p>
          <a:endParaRPr lang="fr-FR"/>
        </a:p>
      </dgm:t>
    </dgm:pt>
    <dgm:pt modelId="{03196279-A67C-4304-A61E-C9F8195208F4}" type="sibTrans" cxnId="{72EF3C32-D4C1-48DB-B556-A5BFA9FDCA6A}">
      <dgm:prSet/>
      <dgm:spPr/>
      <dgm:t>
        <a:bodyPr/>
        <a:lstStyle/>
        <a:p>
          <a:endParaRPr lang="fr-FR"/>
        </a:p>
      </dgm:t>
    </dgm:pt>
    <dgm:pt modelId="{5AD07286-7FDB-481C-9AA3-DE85077D1CB5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FR" dirty="0">
              <a:solidFill>
                <a:srgbClr val="46B2B1"/>
              </a:solidFill>
            </a:rPr>
            <a:t>SICSTI  (Ingénierie conseil services technologies de l'information)</a:t>
          </a:r>
        </a:p>
      </dgm:t>
    </dgm:pt>
    <dgm:pt modelId="{FA993B74-AC27-4EDB-8578-693A4E539858}" type="parTrans" cxnId="{AA2819D9-8365-442B-B8D0-20D748E021C3}">
      <dgm:prSet/>
      <dgm:spPr/>
      <dgm:t>
        <a:bodyPr/>
        <a:lstStyle/>
        <a:p>
          <a:endParaRPr lang="fr-FR"/>
        </a:p>
      </dgm:t>
    </dgm:pt>
    <dgm:pt modelId="{1EB043F7-5076-4307-BF4D-F6D3F9A293A5}" type="sibTrans" cxnId="{AA2819D9-8365-442B-B8D0-20D748E021C3}">
      <dgm:prSet/>
      <dgm:spPr/>
      <dgm:t>
        <a:bodyPr/>
        <a:lstStyle/>
        <a:p>
          <a:endParaRPr lang="fr-FR"/>
        </a:p>
      </dgm:t>
    </dgm:pt>
    <dgm:pt modelId="{7C7CA96A-2166-45FC-AD15-BB5427C61354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FR" b="0" i="0" u="none" dirty="0">
              <a:solidFill>
                <a:srgbClr val="46B2B1"/>
              </a:solidFill>
            </a:rPr>
            <a:t> Syndicat National CFTC des journalistes</a:t>
          </a:r>
          <a:endParaRPr lang="fr-FR" dirty="0">
            <a:solidFill>
              <a:srgbClr val="46B2B1"/>
            </a:solidFill>
          </a:endParaRPr>
        </a:p>
      </dgm:t>
    </dgm:pt>
    <dgm:pt modelId="{BCFE87A2-9E82-40E8-9383-BE283D0E2874}" type="parTrans" cxnId="{70D333DC-50CE-4D4E-825D-64E8E719C234}">
      <dgm:prSet/>
      <dgm:spPr/>
      <dgm:t>
        <a:bodyPr/>
        <a:lstStyle/>
        <a:p>
          <a:endParaRPr lang="fr-FR"/>
        </a:p>
      </dgm:t>
    </dgm:pt>
    <dgm:pt modelId="{BA266EB2-540D-4D17-B0E7-5EB1F0C41CF9}" type="sibTrans" cxnId="{70D333DC-50CE-4D4E-825D-64E8E719C234}">
      <dgm:prSet/>
      <dgm:spPr/>
      <dgm:t>
        <a:bodyPr/>
        <a:lstStyle/>
        <a:p>
          <a:endParaRPr lang="fr-FR"/>
        </a:p>
      </dgm:t>
    </dgm:pt>
    <dgm:pt modelId="{387E31C0-0095-446E-A513-4BB734E6E41C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FR" b="0" i="0" u="none" dirty="0">
              <a:solidFill>
                <a:srgbClr val="46B2B1"/>
              </a:solidFill>
            </a:rPr>
            <a:t>Syndicat National CFTC du personnel de l'Edition librairie et activités connexes</a:t>
          </a:r>
          <a:endParaRPr lang="fr-FR" dirty="0">
            <a:solidFill>
              <a:srgbClr val="46B2B1"/>
            </a:solidFill>
          </a:endParaRPr>
        </a:p>
      </dgm:t>
    </dgm:pt>
    <dgm:pt modelId="{452822E4-2CD9-4EB2-85E3-A5B5E0552EF3}" type="parTrans" cxnId="{A6AF47AB-D32A-4E9F-AC74-803A51D5BFFB}">
      <dgm:prSet/>
      <dgm:spPr/>
      <dgm:t>
        <a:bodyPr/>
        <a:lstStyle/>
        <a:p>
          <a:endParaRPr lang="fr-FR"/>
        </a:p>
      </dgm:t>
    </dgm:pt>
    <dgm:pt modelId="{9D138BE1-D7E1-4C5B-B19F-5BBF5BD4163E}" type="sibTrans" cxnId="{A6AF47AB-D32A-4E9F-AC74-803A51D5BFFB}">
      <dgm:prSet/>
      <dgm:spPr/>
      <dgm:t>
        <a:bodyPr/>
        <a:lstStyle/>
        <a:p>
          <a:endParaRPr lang="fr-FR"/>
        </a:p>
      </dgm:t>
    </dgm:pt>
    <dgm:pt modelId="{91467ACD-76BC-40B9-BA28-AEEA63E6BA97}" type="pres">
      <dgm:prSet presAssocID="{C7E66CBC-606D-4340-BD1C-675B63B1505D}" presName="Name0" presStyleCnt="0">
        <dgm:presLayoutVars>
          <dgm:dir/>
          <dgm:animLvl val="lvl"/>
          <dgm:resizeHandles val="exact"/>
        </dgm:presLayoutVars>
      </dgm:prSet>
      <dgm:spPr/>
    </dgm:pt>
    <dgm:pt modelId="{D81E3CB2-DCDD-451E-858B-8B6CDAD8FF27}" type="pres">
      <dgm:prSet presAssocID="{4E1903B7-81CB-466C-9E3D-9179640CB985}" presName="composite" presStyleCnt="0"/>
      <dgm:spPr/>
    </dgm:pt>
    <dgm:pt modelId="{2A6DA9B1-2887-4B96-9752-99E31AE6CFD2}" type="pres">
      <dgm:prSet presAssocID="{4E1903B7-81CB-466C-9E3D-9179640CB98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2B2D3D7-D69C-481F-A493-F8289F079FF5}" type="pres">
      <dgm:prSet presAssocID="{4E1903B7-81CB-466C-9E3D-9179640CB985}" presName="desTx" presStyleLbl="alignAccFollowNode1" presStyleIdx="0" presStyleCnt="3" custLinFactNeighborX="-103" custLinFactNeighborY="241">
        <dgm:presLayoutVars>
          <dgm:bulletEnabled val="1"/>
        </dgm:presLayoutVars>
      </dgm:prSet>
      <dgm:spPr/>
    </dgm:pt>
    <dgm:pt modelId="{99B8294A-4A7C-43B8-AA42-B83836B9EF79}" type="pres">
      <dgm:prSet presAssocID="{EBC7F3D4-0E14-4049-816C-033C4F8D3487}" presName="space" presStyleCnt="0"/>
      <dgm:spPr/>
    </dgm:pt>
    <dgm:pt modelId="{9DE97EF6-83C8-45A0-AC52-30442636DBBC}" type="pres">
      <dgm:prSet presAssocID="{1DBB82A6-639C-451B-A87C-1A5015DB2880}" presName="composite" presStyleCnt="0"/>
      <dgm:spPr/>
    </dgm:pt>
    <dgm:pt modelId="{36767550-57D5-40F8-8BA6-83C500A42F97}" type="pres">
      <dgm:prSet presAssocID="{1DBB82A6-639C-451B-A87C-1A5015DB288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A6E85BB-01AA-4707-AABD-1857BAAFE09C}" type="pres">
      <dgm:prSet presAssocID="{1DBB82A6-639C-451B-A87C-1A5015DB2880}" presName="desTx" presStyleLbl="alignAccFollowNode1" presStyleIdx="1" presStyleCnt="3">
        <dgm:presLayoutVars>
          <dgm:bulletEnabled val="1"/>
        </dgm:presLayoutVars>
      </dgm:prSet>
      <dgm:spPr/>
    </dgm:pt>
    <dgm:pt modelId="{392F1457-1D22-42F9-AC3C-9D99A205DDDE}" type="pres">
      <dgm:prSet presAssocID="{D253CEAC-F4E3-4E79-B543-11D93EEB2209}" presName="space" presStyleCnt="0"/>
      <dgm:spPr/>
    </dgm:pt>
    <dgm:pt modelId="{904098BC-FBFD-435F-BF35-B6BE1701EFF4}" type="pres">
      <dgm:prSet presAssocID="{EE943007-A474-4EA4-9DB5-EAAE9324AFED}" presName="composite" presStyleCnt="0"/>
      <dgm:spPr/>
    </dgm:pt>
    <dgm:pt modelId="{0CA0EB42-74A6-4B8D-93EB-136CD7C9EE66}" type="pres">
      <dgm:prSet presAssocID="{EE943007-A474-4EA4-9DB5-EAAE9324AFE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F1EC33F-5DA8-4429-8408-D968E463FC86}" type="pres">
      <dgm:prSet presAssocID="{EE943007-A474-4EA4-9DB5-EAAE9324AFED}" presName="desTx" presStyleLbl="alignAccFollowNode1" presStyleIdx="2" presStyleCnt="3" custLinFactNeighborX="103" custLinFactNeighborY="241">
        <dgm:presLayoutVars>
          <dgm:bulletEnabled val="1"/>
        </dgm:presLayoutVars>
      </dgm:prSet>
      <dgm:spPr/>
    </dgm:pt>
  </dgm:ptLst>
  <dgm:cxnLst>
    <dgm:cxn modelId="{94887E04-FE2D-4016-A90A-FDADEF9D5981}" type="presOf" srcId="{1DBB82A6-639C-451B-A87C-1A5015DB2880}" destId="{36767550-57D5-40F8-8BA6-83C500A42F97}" srcOrd="0" destOrd="0" presId="urn:microsoft.com/office/officeart/2005/8/layout/hList1"/>
    <dgm:cxn modelId="{F453B20E-E15B-4989-811C-9A92840A73CB}" type="presOf" srcId="{7C7CA96A-2166-45FC-AD15-BB5427C61354}" destId="{5A6E85BB-01AA-4707-AABD-1857BAAFE09C}" srcOrd="0" destOrd="2" presId="urn:microsoft.com/office/officeart/2005/8/layout/hList1"/>
    <dgm:cxn modelId="{D0D21223-C948-4D83-AF78-8D37666CA514}" type="presOf" srcId="{1939CB06-CE65-4D22-8550-21AF4B7A1913}" destId="{52B2D3D7-D69C-481F-A493-F8289F079FF5}" srcOrd="0" destOrd="2" presId="urn:microsoft.com/office/officeart/2005/8/layout/hList1"/>
    <dgm:cxn modelId="{72EF3C32-D4C1-48DB-B556-A5BFA9FDCA6A}" srcId="{EE943007-A474-4EA4-9DB5-EAAE9324AFED}" destId="{1D342DEB-BF87-40EC-BAFF-0048D35B08FA}" srcOrd="1" destOrd="0" parTransId="{06D779AF-204C-40C6-9C4E-BDF8D05A7C0F}" sibTransId="{03196279-A67C-4304-A61E-C9F8195208F4}"/>
    <dgm:cxn modelId="{5B5C0436-BC2F-476E-82DB-8DCDA2AE1A2D}" type="presOf" srcId="{C547694B-2736-4390-AF05-F42741BAD575}" destId="{5A6E85BB-01AA-4707-AABD-1857BAAFE09C}" srcOrd="0" destOrd="0" presId="urn:microsoft.com/office/officeart/2005/8/layout/hList1"/>
    <dgm:cxn modelId="{FEDE5537-1418-4AA2-8E1C-FCE89293C4BA}" type="presOf" srcId="{593A9E91-EDD5-4B21-A8AF-9E74C062D302}" destId="{52B2D3D7-D69C-481F-A493-F8289F079FF5}" srcOrd="0" destOrd="0" presId="urn:microsoft.com/office/officeart/2005/8/layout/hList1"/>
    <dgm:cxn modelId="{90F7D838-D0A1-4AD9-A971-5AA14F0B3A9F}" type="presOf" srcId="{C7E66CBC-606D-4340-BD1C-675B63B1505D}" destId="{91467ACD-76BC-40B9-BA28-AEEA63E6BA97}" srcOrd="0" destOrd="0" presId="urn:microsoft.com/office/officeart/2005/8/layout/hList1"/>
    <dgm:cxn modelId="{104AA85B-BC9D-4C0D-85C3-D4155B6670A2}" srcId="{1DBB82A6-639C-451B-A87C-1A5015DB2880}" destId="{C547694B-2736-4390-AF05-F42741BAD575}" srcOrd="0" destOrd="0" parTransId="{BD542BBA-2C03-4C62-A475-698EAA4D7195}" sibTransId="{C29BEF2D-FEEC-4AC9-A662-4C1FBB3031E9}"/>
    <dgm:cxn modelId="{4BBD085F-7352-4FCB-9D94-047FF24E1164}" type="presOf" srcId="{4E1903B7-81CB-466C-9E3D-9179640CB985}" destId="{2A6DA9B1-2887-4B96-9752-99E31AE6CFD2}" srcOrd="0" destOrd="0" presId="urn:microsoft.com/office/officeart/2005/8/layout/hList1"/>
    <dgm:cxn modelId="{102DFB60-BD26-4405-ACAC-753135D104A7}" type="presOf" srcId="{5AD07286-7FDB-481C-9AA3-DE85077D1CB5}" destId="{5A6E85BB-01AA-4707-AABD-1857BAAFE09C}" srcOrd="0" destOrd="1" presId="urn:microsoft.com/office/officeart/2005/8/layout/hList1"/>
    <dgm:cxn modelId="{256E1543-5EB3-4249-B672-AEFD93DE9427}" srcId="{C7E66CBC-606D-4340-BD1C-675B63B1505D}" destId="{EE943007-A474-4EA4-9DB5-EAAE9324AFED}" srcOrd="2" destOrd="0" parTransId="{D5B5B472-DF6E-460A-8C1E-37C6A8F867A5}" sibTransId="{11057024-191D-44B4-940A-6384E52154FF}"/>
    <dgm:cxn modelId="{820BE44B-E6A2-4DD4-80C0-5F148B3A5F18}" srcId="{4E1903B7-81CB-466C-9E3D-9179640CB985}" destId="{593A9E91-EDD5-4B21-A8AF-9E74C062D302}" srcOrd="0" destOrd="0" parTransId="{7199B203-1789-4A78-95AC-C422964A80D2}" sibTransId="{481D9D60-D54D-4F10-9556-4564BF4347CB}"/>
    <dgm:cxn modelId="{7BF9CD51-A3B0-4C7D-A9FB-E682095A596F}" srcId="{4E1903B7-81CB-466C-9E3D-9179640CB985}" destId="{1939CB06-CE65-4D22-8550-21AF4B7A1913}" srcOrd="2" destOrd="0" parTransId="{BC194F57-4DAA-46A3-B898-A9E9FEFA56E7}" sibTransId="{86160959-D771-482B-B78B-22E42E3716D7}"/>
    <dgm:cxn modelId="{9E3C8675-70FE-4907-8CCF-E6D26985BAED}" srcId="{4E1903B7-81CB-466C-9E3D-9179640CB985}" destId="{996A3913-1C0E-4B8A-B50A-B8CA02F92946}" srcOrd="1" destOrd="0" parTransId="{F0DE87B7-A6D4-4942-9819-5E91CD3ACE75}" sibTransId="{D31B489D-7CE3-4A3F-9673-B4D34EE26EE2}"/>
    <dgm:cxn modelId="{F1E4467D-BC03-461F-9B39-00A703BA4605}" type="presOf" srcId="{EE943007-A474-4EA4-9DB5-EAAE9324AFED}" destId="{0CA0EB42-74A6-4B8D-93EB-136CD7C9EE66}" srcOrd="0" destOrd="0" presId="urn:microsoft.com/office/officeart/2005/8/layout/hList1"/>
    <dgm:cxn modelId="{A168E088-49AF-42AD-BE80-F652E89AE7A0}" srcId="{EE943007-A474-4EA4-9DB5-EAAE9324AFED}" destId="{83F2CDA7-135A-496F-A12E-FB7FB0CA91EA}" srcOrd="0" destOrd="0" parTransId="{EEE54CE4-1C0E-41CF-B13C-E85ED3B10612}" sibTransId="{9E14806A-080A-492F-B32D-5476197F66A4}"/>
    <dgm:cxn modelId="{9E3FFC94-1148-4BD9-8A5C-3E758429458E}" srcId="{C7E66CBC-606D-4340-BD1C-675B63B1505D}" destId="{1DBB82A6-639C-451B-A87C-1A5015DB2880}" srcOrd="1" destOrd="0" parTransId="{67F6D28E-0225-4E7C-9679-BC68BC141DFD}" sibTransId="{D253CEAC-F4E3-4E79-B543-11D93EEB2209}"/>
    <dgm:cxn modelId="{A6AF47AB-D32A-4E9F-AC74-803A51D5BFFB}" srcId="{1DBB82A6-639C-451B-A87C-1A5015DB2880}" destId="{387E31C0-0095-446E-A513-4BB734E6E41C}" srcOrd="3" destOrd="0" parTransId="{452822E4-2CD9-4EB2-85E3-A5B5E0552EF3}" sibTransId="{9D138BE1-D7E1-4C5B-B19F-5BBF5BD4163E}"/>
    <dgm:cxn modelId="{3680ADB9-DE2F-4719-8FD8-93DFD39AA7BE}" type="presOf" srcId="{387E31C0-0095-446E-A513-4BB734E6E41C}" destId="{5A6E85BB-01AA-4707-AABD-1857BAAFE09C}" srcOrd="0" destOrd="3" presId="urn:microsoft.com/office/officeart/2005/8/layout/hList1"/>
    <dgm:cxn modelId="{1824BBC2-EE27-4163-8F88-140CB6504163}" srcId="{C7E66CBC-606D-4340-BD1C-675B63B1505D}" destId="{4E1903B7-81CB-466C-9E3D-9179640CB985}" srcOrd="0" destOrd="0" parTransId="{C960FFB9-5950-48DA-A3A9-AF762BEB0F4B}" sibTransId="{EBC7F3D4-0E14-4049-816C-033C4F8D3487}"/>
    <dgm:cxn modelId="{491B67C8-F31F-4B2C-A73F-95ED664D3677}" type="presOf" srcId="{83F2CDA7-135A-496F-A12E-FB7FB0CA91EA}" destId="{CF1EC33F-5DA8-4429-8408-D968E463FC86}" srcOrd="0" destOrd="0" presId="urn:microsoft.com/office/officeart/2005/8/layout/hList1"/>
    <dgm:cxn modelId="{AA2819D9-8365-442B-B8D0-20D748E021C3}" srcId="{1DBB82A6-639C-451B-A87C-1A5015DB2880}" destId="{5AD07286-7FDB-481C-9AA3-DE85077D1CB5}" srcOrd="1" destOrd="0" parTransId="{FA993B74-AC27-4EDB-8578-693A4E539858}" sibTransId="{1EB043F7-5076-4307-BF4D-F6D3F9A293A5}"/>
    <dgm:cxn modelId="{70D333DC-50CE-4D4E-825D-64E8E719C234}" srcId="{1DBB82A6-639C-451B-A87C-1A5015DB2880}" destId="{7C7CA96A-2166-45FC-AD15-BB5427C61354}" srcOrd="2" destOrd="0" parTransId="{BCFE87A2-9E82-40E8-9383-BE283D0E2874}" sibTransId="{BA266EB2-540D-4D17-B0E7-5EB1F0C41CF9}"/>
    <dgm:cxn modelId="{DCBE25F0-F500-4F01-95B2-5298FBFD30C1}" type="presOf" srcId="{1D342DEB-BF87-40EC-BAFF-0048D35B08FA}" destId="{CF1EC33F-5DA8-4429-8408-D968E463FC86}" srcOrd="0" destOrd="1" presId="urn:microsoft.com/office/officeart/2005/8/layout/hList1"/>
    <dgm:cxn modelId="{1AB723FF-1F95-499B-A8E5-40C67F0E1B58}" type="presOf" srcId="{996A3913-1C0E-4B8A-B50A-B8CA02F92946}" destId="{52B2D3D7-D69C-481F-A493-F8289F079FF5}" srcOrd="0" destOrd="1" presId="urn:microsoft.com/office/officeart/2005/8/layout/hList1"/>
    <dgm:cxn modelId="{CFCFA807-D587-45F0-B6D0-FEFFAC0174F4}" type="presParOf" srcId="{91467ACD-76BC-40B9-BA28-AEEA63E6BA97}" destId="{D81E3CB2-DCDD-451E-858B-8B6CDAD8FF27}" srcOrd="0" destOrd="0" presId="urn:microsoft.com/office/officeart/2005/8/layout/hList1"/>
    <dgm:cxn modelId="{8C4549E5-B29C-4E32-A351-BAA7398342A7}" type="presParOf" srcId="{D81E3CB2-DCDD-451E-858B-8B6CDAD8FF27}" destId="{2A6DA9B1-2887-4B96-9752-99E31AE6CFD2}" srcOrd="0" destOrd="0" presId="urn:microsoft.com/office/officeart/2005/8/layout/hList1"/>
    <dgm:cxn modelId="{4620FA7F-099D-4BB0-93B3-7DA57A21A4B9}" type="presParOf" srcId="{D81E3CB2-DCDD-451E-858B-8B6CDAD8FF27}" destId="{52B2D3D7-D69C-481F-A493-F8289F079FF5}" srcOrd="1" destOrd="0" presId="urn:microsoft.com/office/officeart/2005/8/layout/hList1"/>
    <dgm:cxn modelId="{B873B243-C3FB-4818-BC58-49DB370072B0}" type="presParOf" srcId="{91467ACD-76BC-40B9-BA28-AEEA63E6BA97}" destId="{99B8294A-4A7C-43B8-AA42-B83836B9EF79}" srcOrd="1" destOrd="0" presId="urn:microsoft.com/office/officeart/2005/8/layout/hList1"/>
    <dgm:cxn modelId="{91E547E9-AD44-4EF5-9B8B-5AD841D02EE4}" type="presParOf" srcId="{91467ACD-76BC-40B9-BA28-AEEA63E6BA97}" destId="{9DE97EF6-83C8-45A0-AC52-30442636DBBC}" srcOrd="2" destOrd="0" presId="urn:microsoft.com/office/officeart/2005/8/layout/hList1"/>
    <dgm:cxn modelId="{4F8E0838-0170-4B4C-9CA9-33A608FE17A7}" type="presParOf" srcId="{9DE97EF6-83C8-45A0-AC52-30442636DBBC}" destId="{36767550-57D5-40F8-8BA6-83C500A42F97}" srcOrd="0" destOrd="0" presId="urn:microsoft.com/office/officeart/2005/8/layout/hList1"/>
    <dgm:cxn modelId="{215E94CF-1D9F-45AF-87C3-3B5F906A9C96}" type="presParOf" srcId="{9DE97EF6-83C8-45A0-AC52-30442636DBBC}" destId="{5A6E85BB-01AA-4707-AABD-1857BAAFE09C}" srcOrd="1" destOrd="0" presId="urn:microsoft.com/office/officeart/2005/8/layout/hList1"/>
    <dgm:cxn modelId="{2519ACAC-43DF-4711-B3A2-22D33E5D316C}" type="presParOf" srcId="{91467ACD-76BC-40B9-BA28-AEEA63E6BA97}" destId="{392F1457-1D22-42F9-AC3C-9D99A205DDDE}" srcOrd="3" destOrd="0" presId="urn:microsoft.com/office/officeart/2005/8/layout/hList1"/>
    <dgm:cxn modelId="{A1B363CB-C21F-40BD-A3E3-E0136963499E}" type="presParOf" srcId="{91467ACD-76BC-40B9-BA28-AEEA63E6BA97}" destId="{904098BC-FBFD-435F-BF35-B6BE1701EFF4}" srcOrd="4" destOrd="0" presId="urn:microsoft.com/office/officeart/2005/8/layout/hList1"/>
    <dgm:cxn modelId="{A238BE45-3C56-42C1-BAB9-FF885ED3D417}" type="presParOf" srcId="{904098BC-FBFD-435F-BF35-B6BE1701EFF4}" destId="{0CA0EB42-74A6-4B8D-93EB-136CD7C9EE66}" srcOrd="0" destOrd="0" presId="urn:microsoft.com/office/officeart/2005/8/layout/hList1"/>
    <dgm:cxn modelId="{2AD582DF-1EA0-4AF0-B375-C7DADA848E71}" type="presParOf" srcId="{904098BC-FBFD-435F-BF35-B6BE1701EFF4}" destId="{CF1EC33F-5DA8-4429-8408-D968E463FC8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1100EE-C84F-40FF-9A0E-70A4939E0201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509E52D-4A60-4623-BE4B-9B3B8A5641D3}">
      <dgm:prSet/>
      <dgm:spPr/>
      <dgm:t>
        <a:bodyPr/>
        <a:lstStyle/>
        <a:p>
          <a:r>
            <a:rPr lang="fr-FR" b="1" dirty="0">
              <a:solidFill>
                <a:srgbClr val="46BDBD"/>
              </a:solidFill>
            </a:rPr>
            <a:t>1886 </a:t>
          </a:r>
          <a:r>
            <a:rPr lang="fr-FR" dirty="0"/>
            <a:t> </a:t>
          </a:r>
          <a:r>
            <a:rPr lang="fr-FR" dirty="0">
              <a:solidFill>
                <a:srgbClr val="46BDBD"/>
              </a:solidFill>
            </a:rPr>
            <a:t>création de l’Association Syndicale Professionnelle des Journalistes Républicains Français et la Corporation des Publicistes Chrétiens </a:t>
          </a:r>
        </a:p>
      </dgm:t>
    </dgm:pt>
    <dgm:pt modelId="{030760BD-DBC9-453C-9CB7-F7D9DB2C8219}" type="parTrans" cxnId="{A2EB2F7F-EE04-41DA-BEF5-87B1F5683F62}">
      <dgm:prSet/>
      <dgm:spPr/>
      <dgm:t>
        <a:bodyPr/>
        <a:lstStyle/>
        <a:p>
          <a:endParaRPr lang="fr-FR"/>
        </a:p>
      </dgm:t>
    </dgm:pt>
    <dgm:pt modelId="{B41C9AD5-7EA9-4A10-8FC2-D2E59013F8F9}" type="sibTrans" cxnId="{A2EB2F7F-EE04-41DA-BEF5-87B1F5683F62}">
      <dgm:prSet/>
      <dgm:spPr/>
      <dgm:t>
        <a:bodyPr/>
        <a:lstStyle/>
        <a:p>
          <a:endParaRPr lang="fr-FR"/>
        </a:p>
      </dgm:t>
    </dgm:pt>
    <dgm:pt modelId="{326C907A-1069-438D-9332-D1D2B77F39B8}">
      <dgm:prSet custT="1"/>
      <dgm:spPr/>
      <dgm:t>
        <a:bodyPr/>
        <a:lstStyle/>
        <a:p>
          <a:r>
            <a:rPr lang="fr-FR" sz="1800" b="1" kern="1200" dirty="0">
              <a:solidFill>
                <a:srgbClr val="46B2B1"/>
              </a:solidFill>
            </a:rPr>
            <a:t>1902</a:t>
          </a:r>
          <a:r>
            <a:rPr lang="fr-FR" sz="1800" kern="1200" dirty="0"/>
            <a:t> </a:t>
          </a:r>
          <a:r>
            <a:rPr lang="fr-FR" sz="1800" kern="1200" dirty="0">
              <a:solidFill>
                <a:srgbClr val="46BDBD"/>
              </a:solidFill>
              <a:latin typeface="Calibri" panose="020F0502020204030204"/>
              <a:ea typeface="+mn-ea"/>
              <a:cs typeface="+mn-cs"/>
            </a:rPr>
            <a:t>création du Syndicat des Journalistes Français en 1902, assorti d’une caisse de prévoyance et d’une caisse de retraite</a:t>
          </a:r>
        </a:p>
      </dgm:t>
    </dgm:pt>
    <dgm:pt modelId="{48F22D9D-38D8-4200-942B-102F8F457BFA}" type="parTrans" cxnId="{03816D49-DCA4-4562-884C-E72B6973B5EB}">
      <dgm:prSet/>
      <dgm:spPr/>
      <dgm:t>
        <a:bodyPr/>
        <a:lstStyle/>
        <a:p>
          <a:endParaRPr lang="fr-FR"/>
        </a:p>
      </dgm:t>
    </dgm:pt>
    <dgm:pt modelId="{AC65C4DE-C106-4046-AC78-7460A8FFDA25}" type="sibTrans" cxnId="{03816D49-DCA4-4562-884C-E72B6973B5EB}">
      <dgm:prSet/>
      <dgm:spPr/>
      <dgm:t>
        <a:bodyPr/>
        <a:lstStyle/>
        <a:p>
          <a:endParaRPr lang="fr-FR"/>
        </a:p>
      </dgm:t>
    </dgm:pt>
    <dgm:pt modelId="{4281A5D5-CDFE-446B-8E8C-964D804909E7}">
      <dgm:prSet custT="1"/>
      <dgm:spPr/>
      <dgm:t>
        <a:bodyPr/>
        <a:lstStyle/>
        <a:p>
          <a:r>
            <a:rPr lang="fr-FR" sz="1800" b="1" kern="1200" dirty="0">
              <a:solidFill>
                <a:srgbClr val="46B2B1"/>
              </a:solidFill>
              <a:latin typeface="Calibri" panose="020F0502020204030204"/>
              <a:ea typeface="+mn-ea"/>
              <a:cs typeface="+mn-cs"/>
            </a:rPr>
            <a:t>1919 </a:t>
          </a:r>
          <a:r>
            <a:rPr lang="fr-FR" sz="1800" kern="1200" dirty="0">
              <a:solidFill>
                <a:srgbClr val="46BDBD"/>
              </a:solidFill>
              <a:latin typeface="Calibri" panose="020F0502020204030204"/>
              <a:ea typeface="+mn-ea"/>
              <a:cs typeface="+mn-cs"/>
            </a:rPr>
            <a:t>création du Syndicat Professionnel Féminin des PTT.  Le SJF et le SECI initient la création de la CFTC</a:t>
          </a:r>
          <a:endParaRPr lang="fr-FR" sz="1800" kern="1200" dirty="0"/>
        </a:p>
      </dgm:t>
    </dgm:pt>
    <dgm:pt modelId="{7AB812B5-7B8D-4785-858E-CBB9D79135A7}" type="parTrans" cxnId="{3ABB5CCE-5A8A-4842-B511-15B30EB03A70}">
      <dgm:prSet/>
      <dgm:spPr/>
      <dgm:t>
        <a:bodyPr/>
        <a:lstStyle/>
        <a:p>
          <a:endParaRPr lang="fr-FR"/>
        </a:p>
      </dgm:t>
    </dgm:pt>
    <dgm:pt modelId="{3EE45174-C4D2-430A-A326-7AD629C2339F}" type="sibTrans" cxnId="{3ABB5CCE-5A8A-4842-B511-15B30EB03A70}">
      <dgm:prSet/>
      <dgm:spPr/>
      <dgm:t>
        <a:bodyPr/>
        <a:lstStyle/>
        <a:p>
          <a:endParaRPr lang="fr-FR"/>
        </a:p>
      </dgm:t>
    </dgm:pt>
    <dgm:pt modelId="{F8E2452B-499B-4D13-BE0D-20548F4A5DE9}">
      <dgm:prSet custT="1"/>
      <dgm:spPr/>
      <dgm:t>
        <a:bodyPr/>
        <a:lstStyle/>
        <a:p>
          <a:r>
            <a:rPr lang="fr-FR" sz="1800" b="1" kern="1200" dirty="0">
              <a:solidFill>
                <a:srgbClr val="46B2B1"/>
              </a:solidFill>
              <a:latin typeface="Calibri" panose="020F0502020204030204"/>
              <a:ea typeface="+mn-ea"/>
              <a:cs typeface="+mn-cs"/>
            </a:rPr>
            <a:t>1926 </a:t>
          </a:r>
          <a:r>
            <a:rPr lang="fr-FR" sz="1800" kern="1200" dirty="0"/>
            <a:t> </a:t>
          </a:r>
          <a:r>
            <a:rPr lang="fr-FR" sz="1800" kern="1200" dirty="0">
              <a:solidFill>
                <a:srgbClr val="46BDBD"/>
              </a:solidFill>
              <a:latin typeface="Calibri" panose="020F0502020204030204"/>
              <a:ea typeface="+mn-ea"/>
              <a:cs typeface="+mn-cs"/>
            </a:rPr>
            <a:t>le Syndicat Chrétien des Travailleurs du Livre-Papier apparaît </a:t>
          </a:r>
        </a:p>
      </dgm:t>
    </dgm:pt>
    <dgm:pt modelId="{76D28E50-68DF-4A37-8478-CF737536BB4D}" type="parTrans" cxnId="{F30C5889-7C78-4DF6-A2D1-C45B3161722E}">
      <dgm:prSet/>
      <dgm:spPr/>
      <dgm:t>
        <a:bodyPr/>
        <a:lstStyle/>
        <a:p>
          <a:endParaRPr lang="fr-FR"/>
        </a:p>
      </dgm:t>
    </dgm:pt>
    <dgm:pt modelId="{E77A316F-682D-42F4-A928-EBA9CB8C5163}" type="sibTrans" cxnId="{F30C5889-7C78-4DF6-A2D1-C45B3161722E}">
      <dgm:prSet/>
      <dgm:spPr/>
      <dgm:t>
        <a:bodyPr/>
        <a:lstStyle/>
        <a:p>
          <a:endParaRPr lang="fr-FR"/>
        </a:p>
      </dgm:t>
    </dgm:pt>
    <dgm:pt modelId="{722FF372-2BD6-41EE-ACB2-8E474D227CF4}">
      <dgm:prSet custT="1"/>
      <dgm:spPr/>
      <dgm:t>
        <a:bodyPr/>
        <a:lstStyle/>
        <a:p>
          <a:r>
            <a:rPr lang="fr-FR" sz="1800" b="1" kern="1200" dirty="0">
              <a:solidFill>
                <a:srgbClr val="46B2B1"/>
              </a:solidFill>
              <a:latin typeface="Calibri" panose="020F0502020204030204"/>
              <a:ea typeface="+mn-ea"/>
              <a:cs typeface="+mn-cs"/>
            </a:rPr>
            <a:t>1930</a:t>
          </a:r>
          <a:r>
            <a:rPr lang="fr-FR" sz="1800" kern="1200" dirty="0"/>
            <a:t>  </a:t>
          </a:r>
          <a:r>
            <a:rPr lang="fr-FR" sz="1800" kern="1200" dirty="0">
              <a:solidFill>
                <a:srgbClr val="46BDBD"/>
              </a:solidFill>
              <a:latin typeface="Calibri" panose="020F0502020204030204"/>
              <a:ea typeface="+mn-ea"/>
              <a:cs typeface="+mn-cs"/>
            </a:rPr>
            <a:t>création de la Fédération CFTC Postes et Télécoms </a:t>
          </a:r>
        </a:p>
      </dgm:t>
    </dgm:pt>
    <dgm:pt modelId="{127A1563-D418-4D8E-A1C5-2E6C94044DEC}" type="parTrans" cxnId="{FA39B01A-1330-491B-A6D1-1814F2B4892E}">
      <dgm:prSet/>
      <dgm:spPr/>
      <dgm:t>
        <a:bodyPr/>
        <a:lstStyle/>
        <a:p>
          <a:endParaRPr lang="fr-FR"/>
        </a:p>
      </dgm:t>
    </dgm:pt>
    <dgm:pt modelId="{A32E2855-62C6-46DA-9491-E9893C91E115}" type="sibTrans" cxnId="{FA39B01A-1330-491B-A6D1-1814F2B4892E}">
      <dgm:prSet/>
      <dgm:spPr/>
      <dgm:t>
        <a:bodyPr/>
        <a:lstStyle/>
        <a:p>
          <a:endParaRPr lang="fr-FR"/>
        </a:p>
      </dgm:t>
    </dgm:pt>
    <dgm:pt modelId="{9AC850D3-2648-485A-BC4B-660B6343F9ED}">
      <dgm:prSet custT="1"/>
      <dgm:spPr/>
      <dgm:t>
        <a:bodyPr/>
        <a:lstStyle/>
        <a:p>
          <a:r>
            <a:rPr lang="fr-FR" sz="1800" b="1" kern="1200" dirty="0">
              <a:solidFill>
                <a:srgbClr val="46B2B1"/>
              </a:solidFill>
              <a:latin typeface="Calibri" panose="020F0502020204030204"/>
              <a:ea typeface="+mn-ea"/>
              <a:cs typeface="+mn-cs"/>
            </a:rPr>
            <a:t>1990 </a:t>
          </a:r>
          <a:r>
            <a:rPr lang="fr-FR" sz="1800" kern="1200" dirty="0"/>
            <a:t> </a:t>
          </a:r>
          <a:r>
            <a:rPr lang="fr-FR" sz="1800" kern="1200" dirty="0">
              <a:solidFill>
                <a:srgbClr val="46BDBD"/>
              </a:solidFill>
              <a:latin typeface="Calibri" panose="020F0502020204030204"/>
              <a:ea typeface="+mn-ea"/>
              <a:cs typeface="+mn-cs"/>
            </a:rPr>
            <a:t>réforme des PTT et scission en deux exploitants autonomes de droit public,  La Poste et France Telecom</a:t>
          </a:r>
        </a:p>
      </dgm:t>
    </dgm:pt>
    <dgm:pt modelId="{DF8E938B-1379-43CF-9749-EDD3453B47F5}" type="parTrans" cxnId="{7EA62D55-3FC5-4F50-87F6-B5B9DBAD4A2C}">
      <dgm:prSet/>
      <dgm:spPr/>
      <dgm:t>
        <a:bodyPr/>
        <a:lstStyle/>
        <a:p>
          <a:endParaRPr lang="fr-FR"/>
        </a:p>
      </dgm:t>
    </dgm:pt>
    <dgm:pt modelId="{A296DA97-E10F-411F-B90D-993E1703325E}" type="sibTrans" cxnId="{7EA62D55-3FC5-4F50-87F6-B5B9DBAD4A2C}">
      <dgm:prSet/>
      <dgm:spPr/>
      <dgm:t>
        <a:bodyPr/>
        <a:lstStyle/>
        <a:p>
          <a:endParaRPr lang="fr-FR"/>
        </a:p>
      </dgm:t>
    </dgm:pt>
    <dgm:pt modelId="{E961AB66-B7CC-461E-88DD-4824CE23FE6E}">
      <dgm:prSet custT="1"/>
      <dgm:spPr/>
      <dgm:t>
        <a:bodyPr/>
        <a:lstStyle/>
        <a:p>
          <a:r>
            <a:rPr lang="fr-FR" sz="1800" b="1" kern="1200" dirty="0">
              <a:solidFill>
                <a:srgbClr val="46B2B1"/>
              </a:solidFill>
              <a:latin typeface="Calibri" panose="020F0502020204030204"/>
              <a:ea typeface="+mn-ea"/>
              <a:cs typeface="+mn-cs"/>
            </a:rPr>
            <a:t>2001</a:t>
          </a:r>
          <a:r>
            <a:rPr lang="fr-FR" sz="1800" kern="1200" dirty="0"/>
            <a:t> </a:t>
          </a:r>
          <a:r>
            <a:rPr lang="fr-FR" sz="1800" kern="1200" dirty="0">
              <a:solidFill>
                <a:srgbClr val="46BDBD"/>
              </a:solidFill>
              <a:latin typeface="Calibri" panose="020F0502020204030204"/>
              <a:ea typeface="+mn-ea"/>
              <a:cs typeface="+mn-cs"/>
            </a:rPr>
            <a:t>création du SICSTI, le Syndicat de l’Ingénierie, du Conseil et des Techniques de l’Information, qui regroupe les entreprises de la branche Syntec</a:t>
          </a:r>
        </a:p>
      </dgm:t>
    </dgm:pt>
    <dgm:pt modelId="{C4D1F9EF-1021-47E5-A584-9717E04B209B}" type="parTrans" cxnId="{6F82030B-5A17-4A28-9631-A87F252E484C}">
      <dgm:prSet/>
      <dgm:spPr/>
      <dgm:t>
        <a:bodyPr/>
        <a:lstStyle/>
        <a:p>
          <a:endParaRPr lang="fr-FR"/>
        </a:p>
      </dgm:t>
    </dgm:pt>
    <dgm:pt modelId="{02F87F50-09F6-43BF-A4B5-B78CFA182F6D}" type="sibTrans" cxnId="{6F82030B-5A17-4A28-9631-A87F252E484C}">
      <dgm:prSet/>
      <dgm:spPr/>
      <dgm:t>
        <a:bodyPr/>
        <a:lstStyle/>
        <a:p>
          <a:endParaRPr lang="fr-FR"/>
        </a:p>
      </dgm:t>
    </dgm:pt>
    <dgm:pt modelId="{97D11B81-B921-4530-8283-C7612F70B939}">
      <dgm:prSet custT="1"/>
      <dgm:spPr/>
      <dgm:t>
        <a:bodyPr/>
        <a:lstStyle/>
        <a:p>
          <a:r>
            <a:rPr lang="fr-FR" sz="1800" b="1" kern="1200" dirty="0">
              <a:solidFill>
                <a:srgbClr val="46B2B1"/>
              </a:solidFill>
              <a:latin typeface="Calibri" panose="020F0502020204030204"/>
              <a:ea typeface="+mn-ea"/>
              <a:cs typeface="+mn-cs"/>
            </a:rPr>
            <a:t>Février 2019 </a:t>
          </a:r>
          <a:r>
            <a:rPr lang="fr-FR" sz="1800" kern="1200" dirty="0"/>
            <a:t> </a:t>
          </a:r>
          <a:r>
            <a:rPr lang="fr-FR" sz="1800" kern="1200" dirty="0">
              <a:solidFill>
                <a:srgbClr val="46BDBD"/>
              </a:solidFill>
              <a:latin typeface="Calibri" panose="020F0502020204030204"/>
              <a:ea typeface="+mn-ea"/>
              <a:cs typeface="+mn-cs"/>
            </a:rPr>
            <a:t>la Fédération des Postes et Télécoms est rejointe par le Syndicat SICSTI</a:t>
          </a:r>
        </a:p>
      </dgm:t>
    </dgm:pt>
    <dgm:pt modelId="{77DA1593-24D0-44D4-8DC7-8EB46BA597DC}" type="parTrans" cxnId="{3FCF0C1F-B5B6-4794-9032-BB87101206FA}">
      <dgm:prSet/>
      <dgm:spPr/>
      <dgm:t>
        <a:bodyPr/>
        <a:lstStyle/>
        <a:p>
          <a:endParaRPr lang="fr-FR"/>
        </a:p>
      </dgm:t>
    </dgm:pt>
    <dgm:pt modelId="{1345FC25-F2A1-4D05-8777-7B7B1248B782}" type="sibTrans" cxnId="{3FCF0C1F-B5B6-4794-9032-BB87101206FA}">
      <dgm:prSet/>
      <dgm:spPr/>
      <dgm:t>
        <a:bodyPr/>
        <a:lstStyle/>
        <a:p>
          <a:endParaRPr lang="fr-FR"/>
        </a:p>
      </dgm:t>
    </dgm:pt>
    <dgm:pt modelId="{9BF7BA44-B083-4F64-A531-2F3E5DF34962}">
      <dgm:prSet custT="1"/>
      <dgm:spPr/>
      <dgm:t>
        <a:bodyPr/>
        <a:lstStyle/>
        <a:p>
          <a:r>
            <a:rPr lang="fr-FR" sz="1800" b="1" kern="1200" dirty="0">
              <a:solidFill>
                <a:srgbClr val="46B2B1"/>
              </a:solidFill>
              <a:latin typeface="Calibri" panose="020F0502020204030204"/>
              <a:ea typeface="+mn-ea"/>
              <a:cs typeface="+mn-cs"/>
            </a:rPr>
            <a:t>Juin 2019 </a:t>
          </a:r>
          <a:r>
            <a:rPr lang="fr-FR" sz="1800" kern="1200" dirty="0"/>
            <a:t> </a:t>
          </a:r>
          <a:r>
            <a:rPr lang="fr-FR" sz="1800" kern="1200" dirty="0">
              <a:solidFill>
                <a:srgbClr val="46BDBD"/>
              </a:solidFill>
              <a:latin typeface="Calibri" panose="020F0502020204030204"/>
              <a:ea typeface="+mn-ea"/>
              <a:cs typeface="+mn-cs"/>
            </a:rPr>
            <a:t>les secteurs d’activité de l’audiovisuel, des journalistes, du papier carton et de l’édition rejoignent la Fédération des Postes et Télécoms, devenue la Fédération CFTC Media +</a:t>
          </a:r>
        </a:p>
      </dgm:t>
    </dgm:pt>
    <dgm:pt modelId="{4DC9AC2B-ABC1-4F49-B46A-6659E3FB61E6}" type="parTrans" cxnId="{C400F845-4F0A-4DB2-976A-F916E80B39CC}">
      <dgm:prSet/>
      <dgm:spPr/>
      <dgm:t>
        <a:bodyPr/>
        <a:lstStyle/>
        <a:p>
          <a:endParaRPr lang="fr-FR"/>
        </a:p>
      </dgm:t>
    </dgm:pt>
    <dgm:pt modelId="{71D52770-DA73-4E84-BE18-09E8C423247D}" type="sibTrans" cxnId="{C400F845-4F0A-4DB2-976A-F916E80B39CC}">
      <dgm:prSet/>
      <dgm:spPr/>
      <dgm:t>
        <a:bodyPr/>
        <a:lstStyle/>
        <a:p>
          <a:endParaRPr lang="fr-FR"/>
        </a:p>
      </dgm:t>
    </dgm:pt>
    <dgm:pt modelId="{2FAE8F94-0D48-49AC-B50A-70651BF880F8}" type="pres">
      <dgm:prSet presAssocID="{841100EE-C84F-40FF-9A0E-70A4939E0201}" presName="vert0" presStyleCnt="0">
        <dgm:presLayoutVars>
          <dgm:dir/>
          <dgm:animOne val="branch"/>
          <dgm:animLvl val="lvl"/>
        </dgm:presLayoutVars>
      </dgm:prSet>
      <dgm:spPr/>
    </dgm:pt>
    <dgm:pt modelId="{FA8FAFCC-74F8-4D00-8C7F-212870FD31E9}" type="pres">
      <dgm:prSet presAssocID="{8509E52D-4A60-4623-BE4B-9B3B8A5641D3}" presName="thickLine" presStyleLbl="alignNode1" presStyleIdx="0" presStyleCnt="9"/>
      <dgm:spPr/>
    </dgm:pt>
    <dgm:pt modelId="{17065780-F228-4C7A-88E3-360DC2589993}" type="pres">
      <dgm:prSet presAssocID="{8509E52D-4A60-4623-BE4B-9B3B8A5641D3}" presName="horz1" presStyleCnt="0"/>
      <dgm:spPr/>
    </dgm:pt>
    <dgm:pt modelId="{398A6F60-7847-4A61-887A-C3911D150E33}" type="pres">
      <dgm:prSet presAssocID="{8509E52D-4A60-4623-BE4B-9B3B8A5641D3}" presName="tx1" presStyleLbl="revTx" presStyleIdx="0" presStyleCnt="9"/>
      <dgm:spPr/>
    </dgm:pt>
    <dgm:pt modelId="{B3ADF413-AFB3-4E91-B578-7365D333F3E8}" type="pres">
      <dgm:prSet presAssocID="{8509E52D-4A60-4623-BE4B-9B3B8A5641D3}" presName="vert1" presStyleCnt="0"/>
      <dgm:spPr/>
    </dgm:pt>
    <dgm:pt modelId="{889100CD-8A21-4D4F-BC83-014AC0B5AB8E}" type="pres">
      <dgm:prSet presAssocID="{326C907A-1069-438D-9332-D1D2B77F39B8}" presName="thickLine" presStyleLbl="alignNode1" presStyleIdx="1" presStyleCnt="9"/>
      <dgm:spPr/>
    </dgm:pt>
    <dgm:pt modelId="{11503FBF-55C5-4F4F-8283-32F7A1F27DF6}" type="pres">
      <dgm:prSet presAssocID="{326C907A-1069-438D-9332-D1D2B77F39B8}" presName="horz1" presStyleCnt="0"/>
      <dgm:spPr/>
    </dgm:pt>
    <dgm:pt modelId="{572CCE24-C670-4BDA-BECF-2FC95926FB7C}" type="pres">
      <dgm:prSet presAssocID="{326C907A-1069-438D-9332-D1D2B77F39B8}" presName="tx1" presStyleLbl="revTx" presStyleIdx="1" presStyleCnt="9"/>
      <dgm:spPr/>
    </dgm:pt>
    <dgm:pt modelId="{CEDC409F-1D8E-4F94-A511-BB3859943C89}" type="pres">
      <dgm:prSet presAssocID="{326C907A-1069-438D-9332-D1D2B77F39B8}" presName="vert1" presStyleCnt="0"/>
      <dgm:spPr/>
    </dgm:pt>
    <dgm:pt modelId="{29664682-10C6-446B-B714-3436DE9D4E73}" type="pres">
      <dgm:prSet presAssocID="{4281A5D5-CDFE-446B-8E8C-964D804909E7}" presName="thickLine" presStyleLbl="alignNode1" presStyleIdx="2" presStyleCnt="9"/>
      <dgm:spPr/>
    </dgm:pt>
    <dgm:pt modelId="{A19BA605-BB00-4538-8C6A-D8636F849334}" type="pres">
      <dgm:prSet presAssocID="{4281A5D5-CDFE-446B-8E8C-964D804909E7}" presName="horz1" presStyleCnt="0"/>
      <dgm:spPr/>
    </dgm:pt>
    <dgm:pt modelId="{4B2D72FB-37FE-4D50-9DD6-F6FA1DE4631C}" type="pres">
      <dgm:prSet presAssocID="{4281A5D5-CDFE-446B-8E8C-964D804909E7}" presName="tx1" presStyleLbl="revTx" presStyleIdx="2" presStyleCnt="9"/>
      <dgm:spPr/>
    </dgm:pt>
    <dgm:pt modelId="{5058F07E-311E-4C48-9A12-5414DE76C606}" type="pres">
      <dgm:prSet presAssocID="{4281A5D5-CDFE-446B-8E8C-964D804909E7}" presName="vert1" presStyleCnt="0"/>
      <dgm:spPr/>
    </dgm:pt>
    <dgm:pt modelId="{491DCD7D-7919-4E23-84FB-27FF5AECCE09}" type="pres">
      <dgm:prSet presAssocID="{F8E2452B-499B-4D13-BE0D-20548F4A5DE9}" presName="thickLine" presStyleLbl="alignNode1" presStyleIdx="3" presStyleCnt="9"/>
      <dgm:spPr/>
    </dgm:pt>
    <dgm:pt modelId="{0C3E8A61-E77E-4ED8-A44C-B1EEF6ACC201}" type="pres">
      <dgm:prSet presAssocID="{F8E2452B-499B-4D13-BE0D-20548F4A5DE9}" presName="horz1" presStyleCnt="0"/>
      <dgm:spPr/>
    </dgm:pt>
    <dgm:pt modelId="{25DBA7E2-AD0D-44F9-BACF-D850CE850B0A}" type="pres">
      <dgm:prSet presAssocID="{F8E2452B-499B-4D13-BE0D-20548F4A5DE9}" presName="tx1" presStyleLbl="revTx" presStyleIdx="3" presStyleCnt="9"/>
      <dgm:spPr/>
    </dgm:pt>
    <dgm:pt modelId="{39F70162-12DF-4F52-8112-4945C36129C9}" type="pres">
      <dgm:prSet presAssocID="{F8E2452B-499B-4D13-BE0D-20548F4A5DE9}" presName="vert1" presStyleCnt="0"/>
      <dgm:spPr/>
    </dgm:pt>
    <dgm:pt modelId="{6751A024-BF0A-44B5-A9BC-73E704E1985E}" type="pres">
      <dgm:prSet presAssocID="{722FF372-2BD6-41EE-ACB2-8E474D227CF4}" presName="thickLine" presStyleLbl="alignNode1" presStyleIdx="4" presStyleCnt="9"/>
      <dgm:spPr/>
    </dgm:pt>
    <dgm:pt modelId="{BD38DA31-F9AD-4C0D-ABE3-38886C8CDE82}" type="pres">
      <dgm:prSet presAssocID="{722FF372-2BD6-41EE-ACB2-8E474D227CF4}" presName="horz1" presStyleCnt="0"/>
      <dgm:spPr/>
    </dgm:pt>
    <dgm:pt modelId="{D65D1358-17B2-4F30-A9B0-3E66FE833BD8}" type="pres">
      <dgm:prSet presAssocID="{722FF372-2BD6-41EE-ACB2-8E474D227CF4}" presName="tx1" presStyleLbl="revTx" presStyleIdx="4" presStyleCnt="9"/>
      <dgm:spPr/>
    </dgm:pt>
    <dgm:pt modelId="{C79BBFFE-E268-4020-9BB6-1CE3F3995403}" type="pres">
      <dgm:prSet presAssocID="{722FF372-2BD6-41EE-ACB2-8E474D227CF4}" presName="vert1" presStyleCnt="0"/>
      <dgm:spPr/>
    </dgm:pt>
    <dgm:pt modelId="{BAE4FF11-EC80-4651-9E1E-2A8AD316A632}" type="pres">
      <dgm:prSet presAssocID="{9AC850D3-2648-485A-BC4B-660B6343F9ED}" presName="thickLine" presStyleLbl="alignNode1" presStyleIdx="5" presStyleCnt="9"/>
      <dgm:spPr/>
    </dgm:pt>
    <dgm:pt modelId="{F6C335CE-F67A-4F98-B948-CE0010E7FB88}" type="pres">
      <dgm:prSet presAssocID="{9AC850D3-2648-485A-BC4B-660B6343F9ED}" presName="horz1" presStyleCnt="0"/>
      <dgm:spPr/>
    </dgm:pt>
    <dgm:pt modelId="{861A989C-2EEA-4216-A290-A1B8D4750204}" type="pres">
      <dgm:prSet presAssocID="{9AC850D3-2648-485A-BC4B-660B6343F9ED}" presName="tx1" presStyleLbl="revTx" presStyleIdx="5" presStyleCnt="9"/>
      <dgm:spPr/>
    </dgm:pt>
    <dgm:pt modelId="{2F00DCA7-557A-49FC-B8AD-0F1F7B6C18FE}" type="pres">
      <dgm:prSet presAssocID="{9AC850D3-2648-485A-BC4B-660B6343F9ED}" presName="vert1" presStyleCnt="0"/>
      <dgm:spPr/>
    </dgm:pt>
    <dgm:pt modelId="{78815614-02DC-402D-B78E-E6C2173790CE}" type="pres">
      <dgm:prSet presAssocID="{E961AB66-B7CC-461E-88DD-4824CE23FE6E}" presName="thickLine" presStyleLbl="alignNode1" presStyleIdx="6" presStyleCnt="9"/>
      <dgm:spPr/>
    </dgm:pt>
    <dgm:pt modelId="{E0150FF2-74E5-4F93-BBE2-CF1C3EDB237F}" type="pres">
      <dgm:prSet presAssocID="{E961AB66-B7CC-461E-88DD-4824CE23FE6E}" presName="horz1" presStyleCnt="0"/>
      <dgm:spPr/>
    </dgm:pt>
    <dgm:pt modelId="{BE81585C-15E4-4E90-8C04-50A9B70C9ED8}" type="pres">
      <dgm:prSet presAssocID="{E961AB66-B7CC-461E-88DD-4824CE23FE6E}" presName="tx1" presStyleLbl="revTx" presStyleIdx="6" presStyleCnt="9"/>
      <dgm:spPr/>
    </dgm:pt>
    <dgm:pt modelId="{8DF17F64-1B40-471A-AC30-393C33D976E5}" type="pres">
      <dgm:prSet presAssocID="{E961AB66-B7CC-461E-88DD-4824CE23FE6E}" presName="vert1" presStyleCnt="0"/>
      <dgm:spPr/>
    </dgm:pt>
    <dgm:pt modelId="{B5EA558A-2E4C-4D5C-9911-A9D53C5A39A0}" type="pres">
      <dgm:prSet presAssocID="{97D11B81-B921-4530-8283-C7612F70B939}" presName="thickLine" presStyleLbl="alignNode1" presStyleIdx="7" presStyleCnt="9"/>
      <dgm:spPr/>
    </dgm:pt>
    <dgm:pt modelId="{039E6583-CE88-4674-A2CD-19982C229C84}" type="pres">
      <dgm:prSet presAssocID="{97D11B81-B921-4530-8283-C7612F70B939}" presName="horz1" presStyleCnt="0"/>
      <dgm:spPr/>
    </dgm:pt>
    <dgm:pt modelId="{CA8EC6E5-95C4-4958-9A55-EFDC99D156A3}" type="pres">
      <dgm:prSet presAssocID="{97D11B81-B921-4530-8283-C7612F70B939}" presName="tx1" presStyleLbl="revTx" presStyleIdx="7" presStyleCnt="9"/>
      <dgm:spPr/>
    </dgm:pt>
    <dgm:pt modelId="{67BC343B-E248-4FB4-8DA4-29ADB7E4F42B}" type="pres">
      <dgm:prSet presAssocID="{97D11B81-B921-4530-8283-C7612F70B939}" presName="vert1" presStyleCnt="0"/>
      <dgm:spPr/>
    </dgm:pt>
    <dgm:pt modelId="{E7D59282-DD05-4462-B916-BFF7F04F6BFE}" type="pres">
      <dgm:prSet presAssocID="{9BF7BA44-B083-4F64-A531-2F3E5DF34962}" presName="thickLine" presStyleLbl="alignNode1" presStyleIdx="8" presStyleCnt="9"/>
      <dgm:spPr/>
    </dgm:pt>
    <dgm:pt modelId="{637EF56E-FB4F-4D62-93F2-06B2F390A7EB}" type="pres">
      <dgm:prSet presAssocID="{9BF7BA44-B083-4F64-A531-2F3E5DF34962}" presName="horz1" presStyleCnt="0"/>
      <dgm:spPr/>
    </dgm:pt>
    <dgm:pt modelId="{31CA8921-076E-4D4E-A6E2-A87F0CE5E189}" type="pres">
      <dgm:prSet presAssocID="{9BF7BA44-B083-4F64-A531-2F3E5DF34962}" presName="tx1" presStyleLbl="revTx" presStyleIdx="8" presStyleCnt="9"/>
      <dgm:spPr/>
    </dgm:pt>
    <dgm:pt modelId="{93409FCC-8CD9-4B84-80B1-DC322A5653D1}" type="pres">
      <dgm:prSet presAssocID="{9BF7BA44-B083-4F64-A531-2F3E5DF34962}" presName="vert1" presStyleCnt="0"/>
      <dgm:spPr/>
    </dgm:pt>
  </dgm:ptLst>
  <dgm:cxnLst>
    <dgm:cxn modelId="{3FDA9A02-704B-492F-9584-31E8E8FE8263}" type="presOf" srcId="{4281A5D5-CDFE-446B-8E8C-964D804909E7}" destId="{4B2D72FB-37FE-4D50-9DD6-F6FA1DE4631C}" srcOrd="0" destOrd="0" presId="urn:microsoft.com/office/officeart/2008/layout/LinedList"/>
    <dgm:cxn modelId="{6F82030B-5A17-4A28-9631-A87F252E484C}" srcId="{841100EE-C84F-40FF-9A0E-70A4939E0201}" destId="{E961AB66-B7CC-461E-88DD-4824CE23FE6E}" srcOrd="6" destOrd="0" parTransId="{C4D1F9EF-1021-47E5-A584-9717E04B209B}" sibTransId="{02F87F50-09F6-43BF-A4B5-B78CFA182F6D}"/>
    <dgm:cxn modelId="{EBAA8E15-319B-4FC0-BC9A-C5905C2EF334}" type="presOf" srcId="{9AC850D3-2648-485A-BC4B-660B6343F9ED}" destId="{861A989C-2EEA-4216-A290-A1B8D4750204}" srcOrd="0" destOrd="0" presId="urn:microsoft.com/office/officeart/2008/layout/LinedList"/>
    <dgm:cxn modelId="{FA39B01A-1330-491B-A6D1-1814F2B4892E}" srcId="{841100EE-C84F-40FF-9A0E-70A4939E0201}" destId="{722FF372-2BD6-41EE-ACB2-8E474D227CF4}" srcOrd="4" destOrd="0" parTransId="{127A1563-D418-4D8E-A1C5-2E6C94044DEC}" sibTransId="{A32E2855-62C6-46DA-9491-E9893C91E115}"/>
    <dgm:cxn modelId="{3FCF0C1F-B5B6-4794-9032-BB87101206FA}" srcId="{841100EE-C84F-40FF-9A0E-70A4939E0201}" destId="{97D11B81-B921-4530-8283-C7612F70B939}" srcOrd="7" destOrd="0" parTransId="{77DA1593-24D0-44D4-8DC7-8EB46BA597DC}" sibTransId="{1345FC25-F2A1-4D05-8777-7B7B1248B782}"/>
    <dgm:cxn modelId="{EA024E5C-154A-4428-8615-ACB6CD88344E}" type="presOf" srcId="{F8E2452B-499B-4D13-BE0D-20548F4A5DE9}" destId="{25DBA7E2-AD0D-44F9-BACF-D850CE850B0A}" srcOrd="0" destOrd="0" presId="urn:microsoft.com/office/officeart/2008/layout/LinedList"/>
    <dgm:cxn modelId="{2033B244-9C35-4A00-AA1C-2B2C847750C6}" type="presOf" srcId="{97D11B81-B921-4530-8283-C7612F70B939}" destId="{CA8EC6E5-95C4-4958-9A55-EFDC99D156A3}" srcOrd="0" destOrd="0" presId="urn:microsoft.com/office/officeart/2008/layout/LinedList"/>
    <dgm:cxn modelId="{C400F845-4F0A-4DB2-976A-F916E80B39CC}" srcId="{841100EE-C84F-40FF-9A0E-70A4939E0201}" destId="{9BF7BA44-B083-4F64-A531-2F3E5DF34962}" srcOrd="8" destOrd="0" parTransId="{4DC9AC2B-ABC1-4F49-B46A-6659E3FB61E6}" sibTransId="{71D52770-DA73-4E84-BE18-09E8C423247D}"/>
    <dgm:cxn modelId="{03816D49-DCA4-4562-884C-E72B6973B5EB}" srcId="{841100EE-C84F-40FF-9A0E-70A4939E0201}" destId="{326C907A-1069-438D-9332-D1D2B77F39B8}" srcOrd="1" destOrd="0" parTransId="{48F22D9D-38D8-4200-942B-102F8F457BFA}" sibTransId="{AC65C4DE-C106-4046-AC78-7460A8FFDA25}"/>
    <dgm:cxn modelId="{7EA62D55-3FC5-4F50-87F6-B5B9DBAD4A2C}" srcId="{841100EE-C84F-40FF-9A0E-70A4939E0201}" destId="{9AC850D3-2648-485A-BC4B-660B6343F9ED}" srcOrd="5" destOrd="0" parTransId="{DF8E938B-1379-43CF-9749-EDD3453B47F5}" sibTransId="{A296DA97-E10F-411F-B90D-993E1703325E}"/>
    <dgm:cxn modelId="{16127175-7C8D-414A-9257-5EEFD249A5D5}" type="presOf" srcId="{9BF7BA44-B083-4F64-A531-2F3E5DF34962}" destId="{31CA8921-076E-4D4E-A6E2-A87F0CE5E189}" srcOrd="0" destOrd="0" presId="urn:microsoft.com/office/officeart/2008/layout/LinedList"/>
    <dgm:cxn modelId="{A2EB2F7F-EE04-41DA-BEF5-87B1F5683F62}" srcId="{841100EE-C84F-40FF-9A0E-70A4939E0201}" destId="{8509E52D-4A60-4623-BE4B-9B3B8A5641D3}" srcOrd="0" destOrd="0" parTransId="{030760BD-DBC9-453C-9CB7-F7D9DB2C8219}" sibTransId="{B41C9AD5-7EA9-4A10-8FC2-D2E59013F8F9}"/>
    <dgm:cxn modelId="{A3F6407F-B937-4514-A923-653EC3CE5390}" type="presOf" srcId="{E961AB66-B7CC-461E-88DD-4824CE23FE6E}" destId="{BE81585C-15E4-4E90-8C04-50A9B70C9ED8}" srcOrd="0" destOrd="0" presId="urn:microsoft.com/office/officeart/2008/layout/LinedList"/>
    <dgm:cxn modelId="{F30C5889-7C78-4DF6-A2D1-C45B3161722E}" srcId="{841100EE-C84F-40FF-9A0E-70A4939E0201}" destId="{F8E2452B-499B-4D13-BE0D-20548F4A5DE9}" srcOrd="3" destOrd="0" parTransId="{76D28E50-68DF-4A37-8478-CF737536BB4D}" sibTransId="{E77A316F-682D-42F4-A928-EBA9CB8C5163}"/>
    <dgm:cxn modelId="{4180ACAC-3ADE-44DE-85D7-62D6EE624725}" type="presOf" srcId="{326C907A-1069-438D-9332-D1D2B77F39B8}" destId="{572CCE24-C670-4BDA-BECF-2FC95926FB7C}" srcOrd="0" destOrd="0" presId="urn:microsoft.com/office/officeart/2008/layout/LinedList"/>
    <dgm:cxn modelId="{5A4A2CAF-AAEC-433E-9354-5142E0036EC1}" type="presOf" srcId="{722FF372-2BD6-41EE-ACB2-8E474D227CF4}" destId="{D65D1358-17B2-4F30-A9B0-3E66FE833BD8}" srcOrd="0" destOrd="0" presId="urn:microsoft.com/office/officeart/2008/layout/LinedList"/>
    <dgm:cxn modelId="{3ABB5CCE-5A8A-4842-B511-15B30EB03A70}" srcId="{841100EE-C84F-40FF-9A0E-70A4939E0201}" destId="{4281A5D5-CDFE-446B-8E8C-964D804909E7}" srcOrd="2" destOrd="0" parTransId="{7AB812B5-7B8D-4785-858E-CBB9D79135A7}" sibTransId="{3EE45174-C4D2-430A-A326-7AD629C2339F}"/>
    <dgm:cxn modelId="{1CEA96F5-5CE3-4558-99CB-8313B5ADEA36}" type="presOf" srcId="{841100EE-C84F-40FF-9A0E-70A4939E0201}" destId="{2FAE8F94-0D48-49AC-B50A-70651BF880F8}" srcOrd="0" destOrd="0" presId="urn:microsoft.com/office/officeart/2008/layout/LinedList"/>
    <dgm:cxn modelId="{28FA5CFF-A270-4997-B4B7-CC1244CABBCC}" type="presOf" srcId="{8509E52D-4A60-4623-BE4B-9B3B8A5641D3}" destId="{398A6F60-7847-4A61-887A-C3911D150E33}" srcOrd="0" destOrd="0" presId="urn:microsoft.com/office/officeart/2008/layout/LinedList"/>
    <dgm:cxn modelId="{DEE66F8E-BF3B-4878-B49D-9924B1505376}" type="presParOf" srcId="{2FAE8F94-0D48-49AC-B50A-70651BF880F8}" destId="{FA8FAFCC-74F8-4D00-8C7F-212870FD31E9}" srcOrd="0" destOrd="0" presId="urn:microsoft.com/office/officeart/2008/layout/LinedList"/>
    <dgm:cxn modelId="{2045F2CE-7C95-4C74-8940-6CF58410A6FF}" type="presParOf" srcId="{2FAE8F94-0D48-49AC-B50A-70651BF880F8}" destId="{17065780-F228-4C7A-88E3-360DC2589993}" srcOrd="1" destOrd="0" presId="urn:microsoft.com/office/officeart/2008/layout/LinedList"/>
    <dgm:cxn modelId="{CD64C59A-CFAA-48C3-AE1B-36438FCF049F}" type="presParOf" srcId="{17065780-F228-4C7A-88E3-360DC2589993}" destId="{398A6F60-7847-4A61-887A-C3911D150E33}" srcOrd="0" destOrd="0" presId="urn:microsoft.com/office/officeart/2008/layout/LinedList"/>
    <dgm:cxn modelId="{5011DCD2-5CF8-4587-9CAD-EE5A83269400}" type="presParOf" srcId="{17065780-F228-4C7A-88E3-360DC2589993}" destId="{B3ADF413-AFB3-4E91-B578-7365D333F3E8}" srcOrd="1" destOrd="0" presId="urn:microsoft.com/office/officeart/2008/layout/LinedList"/>
    <dgm:cxn modelId="{01270D36-6F32-4CD1-A616-720B462185AB}" type="presParOf" srcId="{2FAE8F94-0D48-49AC-B50A-70651BF880F8}" destId="{889100CD-8A21-4D4F-BC83-014AC0B5AB8E}" srcOrd="2" destOrd="0" presId="urn:microsoft.com/office/officeart/2008/layout/LinedList"/>
    <dgm:cxn modelId="{27C99297-C986-4538-86C5-E8177E0A0FE8}" type="presParOf" srcId="{2FAE8F94-0D48-49AC-B50A-70651BF880F8}" destId="{11503FBF-55C5-4F4F-8283-32F7A1F27DF6}" srcOrd="3" destOrd="0" presId="urn:microsoft.com/office/officeart/2008/layout/LinedList"/>
    <dgm:cxn modelId="{CF033A2A-2CA7-42DA-8CEF-4980D6CD2DB6}" type="presParOf" srcId="{11503FBF-55C5-4F4F-8283-32F7A1F27DF6}" destId="{572CCE24-C670-4BDA-BECF-2FC95926FB7C}" srcOrd="0" destOrd="0" presId="urn:microsoft.com/office/officeart/2008/layout/LinedList"/>
    <dgm:cxn modelId="{203D672C-8026-47DB-A13C-DEC5F326C4A8}" type="presParOf" srcId="{11503FBF-55C5-4F4F-8283-32F7A1F27DF6}" destId="{CEDC409F-1D8E-4F94-A511-BB3859943C89}" srcOrd="1" destOrd="0" presId="urn:microsoft.com/office/officeart/2008/layout/LinedList"/>
    <dgm:cxn modelId="{3B9B4D4B-5369-4ED7-A7D2-20CF03A03C35}" type="presParOf" srcId="{2FAE8F94-0D48-49AC-B50A-70651BF880F8}" destId="{29664682-10C6-446B-B714-3436DE9D4E73}" srcOrd="4" destOrd="0" presId="urn:microsoft.com/office/officeart/2008/layout/LinedList"/>
    <dgm:cxn modelId="{17BDA203-E136-4BC3-A1D8-15EFB465A6C8}" type="presParOf" srcId="{2FAE8F94-0D48-49AC-B50A-70651BF880F8}" destId="{A19BA605-BB00-4538-8C6A-D8636F849334}" srcOrd="5" destOrd="0" presId="urn:microsoft.com/office/officeart/2008/layout/LinedList"/>
    <dgm:cxn modelId="{35B938CF-A956-415C-93F2-5D0BEA6A429E}" type="presParOf" srcId="{A19BA605-BB00-4538-8C6A-D8636F849334}" destId="{4B2D72FB-37FE-4D50-9DD6-F6FA1DE4631C}" srcOrd="0" destOrd="0" presId="urn:microsoft.com/office/officeart/2008/layout/LinedList"/>
    <dgm:cxn modelId="{BF471E0A-E07D-4CF0-92E4-547F244CE268}" type="presParOf" srcId="{A19BA605-BB00-4538-8C6A-D8636F849334}" destId="{5058F07E-311E-4C48-9A12-5414DE76C606}" srcOrd="1" destOrd="0" presId="urn:microsoft.com/office/officeart/2008/layout/LinedList"/>
    <dgm:cxn modelId="{5B1FC2A8-2788-4BFF-BBA2-C0A403FDE60F}" type="presParOf" srcId="{2FAE8F94-0D48-49AC-B50A-70651BF880F8}" destId="{491DCD7D-7919-4E23-84FB-27FF5AECCE09}" srcOrd="6" destOrd="0" presId="urn:microsoft.com/office/officeart/2008/layout/LinedList"/>
    <dgm:cxn modelId="{C4E3314C-9D4C-4766-B79F-F32C4F4DF3E0}" type="presParOf" srcId="{2FAE8F94-0D48-49AC-B50A-70651BF880F8}" destId="{0C3E8A61-E77E-4ED8-A44C-B1EEF6ACC201}" srcOrd="7" destOrd="0" presId="urn:microsoft.com/office/officeart/2008/layout/LinedList"/>
    <dgm:cxn modelId="{EE2109A4-846F-476C-B4D5-5EB062D3FBD2}" type="presParOf" srcId="{0C3E8A61-E77E-4ED8-A44C-B1EEF6ACC201}" destId="{25DBA7E2-AD0D-44F9-BACF-D850CE850B0A}" srcOrd="0" destOrd="0" presId="urn:microsoft.com/office/officeart/2008/layout/LinedList"/>
    <dgm:cxn modelId="{88162560-B28E-4EB4-A1AE-21ED83D8BC38}" type="presParOf" srcId="{0C3E8A61-E77E-4ED8-A44C-B1EEF6ACC201}" destId="{39F70162-12DF-4F52-8112-4945C36129C9}" srcOrd="1" destOrd="0" presId="urn:microsoft.com/office/officeart/2008/layout/LinedList"/>
    <dgm:cxn modelId="{DBBDB61C-6689-42F3-978F-A1D0C6DCBC8D}" type="presParOf" srcId="{2FAE8F94-0D48-49AC-B50A-70651BF880F8}" destId="{6751A024-BF0A-44B5-A9BC-73E704E1985E}" srcOrd="8" destOrd="0" presId="urn:microsoft.com/office/officeart/2008/layout/LinedList"/>
    <dgm:cxn modelId="{767996B5-FCAE-4831-8491-84C4484577EA}" type="presParOf" srcId="{2FAE8F94-0D48-49AC-B50A-70651BF880F8}" destId="{BD38DA31-F9AD-4C0D-ABE3-38886C8CDE82}" srcOrd="9" destOrd="0" presId="urn:microsoft.com/office/officeart/2008/layout/LinedList"/>
    <dgm:cxn modelId="{59893E36-8A40-48ED-A571-E175A0C9DD9A}" type="presParOf" srcId="{BD38DA31-F9AD-4C0D-ABE3-38886C8CDE82}" destId="{D65D1358-17B2-4F30-A9B0-3E66FE833BD8}" srcOrd="0" destOrd="0" presId="urn:microsoft.com/office/officeart/2008/layout/LinedList"/>
    <dgm:cxn modelId="{CF96B558-412E-4230-BB1C-9A232A6880AC}" type="presParOf" srcId="{BD38DA31-F9AD-4C0D-ABE3-38886C8CDE82}" destId="{C79BBFFE-E268-4020-9BB6-1CE3F3995403}" srcOrd="1" destOrd="0" presId="urn:microsoft.com/office/officeart/2008/layout/LinedList"/>
    <dgm:cxn modelId="{5AB73463-454E-4929-9F28-9BAC28CBBD39}" type="presParOf" srcId="{2FAE8F94-0D48-49AC-B50A-70651BF880F8}" destId="{BAE4FF11-EC80-4651-9E1E-2A8AD316A632}" srcOrd="10" destOrd="0" presId="urn:microsoft.com/office/officeart/2008/layout/LinedList"/>
    <dgm:cxn modelId="{A06C6170-9A95-48B6-9F2C-048D5E0F3C36}" type="presParOf" srcId="{2FAE8F94-0D48-49AC-B50A-70651BF880F8}" destId="{F6C335CE-F67A-4F98-B948-CE0010E7FB88}" srcOrd="11" destOrd="0" presId="urn:microsoft.com/office/officeart/2008/layout/LinedList"/>
    <dgm:cxn modelId="{BD0AB2B5-676B-4E6A-899F-25B8E10B68B6}" type="presParOf" srcId="{F6C335CE-F67A-4F98-B948-CE0010E7FB88}" destId="{861A989C-2EEA-4216-A290-A1B8D4750204}" srcOrd="0" destOrd="0" presId="urn:microsoft.com/office/officeart/2008/layout/LinedList"/>
    <dgm:cxn modelId="{D0433940-700F-4497-8280-F599620FFD56}" type="presParOf" srcId="{F6C335CE-F67A-4F98-B948-CE0010E7FB88}" destId="{2F00DCA7-557A-49FC-B8AD-0F1F7B6C18FE}" srcOrd="1" destOrd="0" presId="urn:microsoft.com/office/officeart/2008/layout/LinedList"/>
    <dgm:cxn modelId="{2AEAF7B2-FC75-4A1E-99B8-8852DCE3A3EE}" type="presParOf" srcId="{2FAE8F94-0D48-49AC-B50A-70651BF880F8}" destId="{78815614-02DC-402D-B78E-E6C2173790CE}" srcOrd="12" destOrd="0" presId="urn:microsoft.com/office/officeart/2008/layout/LinedList"/>
    <dgm:cxn modelId="{BE60D94D-B298-45CE-B37D-E6F7A9BAF7B6}" type="presParOf" srcId="{2FAE8F94-0D48-49AC-B50A-70651BF880F8}" destId="{E0150FF2-74E5-4F93-BBE2-CF1C3EDB237F}" srcOrd="13" destOrd="0" presId="urn:microsoft.com/office/officeart/2008/layout/LinedList"/>
    <dgm:cxn modelId="{91846C6E-A083-4503-90B0-C5BDC1C7F9FE}" type="presParOf" srcId="{E0150FF2-74E5-4F93-BBE2-CF1C3EDB237F}" destId="{BE81585C-15E4-4E90-8C04-50A9B70C9ED8}" srcOrd="0" destOrd="0" presId="urn:microsoft.com/office/officeart/2008/layout/LinedList"/>
    <dgm:cxn modelId="{507BEBE3-3AB3-4B16-B21C-AE9D96952EA0}" type="presParOf" srcId="{E0150FF2-74E5-4F93-BBE2-CF1C3EDB237F}" destId="{8DF17F64-1B40-471A-AC30-393C33D976E5}" srcOrd="1" destOrd="0" presId="urn:microsoft.com/office/officeart/2008/layout/LinedList"/>
    <dgm:cxn modelId="{CBBB18E8-65F6-40E1-9732-16ED973C87B0}" type="presParOf" srcId="{2FAE8F94-0D48-49AC-B50A-70651BF880F8}" destId="{B5EA558A-2E4C-4D5C-9911-A9D53C5A39A0}" srcOrd="14" destOrd="0" presId="urn:microsoft.com/office/officeart/2008/layout/LinedList"/>
    <dgm:cxn modelId="{07B4C579-7EC5-4DA0-B913-98798C1A8BB0}" type="presParOf" srcId="{2FAE8F94-0D48-49AC-B50A-70651BF880F8}" destId="{039E6583-CE88-4674-A2CD-19982C229C84}" srcOrd="15" destOrd="0" presId="urn:microsoft.com/office/officeart/2008/layout/LinedList"/>
    <dgm:cxn modelId="{B9C0433C-DBBA-4472-8FBA-A9F86B0C9B73}" type="presParOf" srcId="{039E6583-CE88-4674-A2CD-19982C229C84}" destId="{CA8EC6E5-95C4-4958-9A55-EFDC99D156A3}" srcOrd="0" destOrd="0" presId="urn:microsoft.com/office/officeart/2008/layout/LinedList"/>
    <dgm:cxn modelId="{91CA5C1F-590C-4C49-9522-166BC5F2F97D}" type="presParOf" srcId="{039E6583-CE88-4674-A2CD-19982C229C84}" destId="{67BC343B-E248-4FB4-8DA4-29ADB7E4F42B}" srcOrd="1" destOrd="0" presId="urn:microsoft.com/office/officeart/2008/layout/LinedList"/>
    <dgm:cxn modelId="{BDCB3DC7-E7FD-4AEE-9B80-8E3DBA2D8C1D}" type="presParOf" srcId="{2FAE8F94-0D48-49AC-B50A-70651BF880F8}" destId="{E7D59282-DD05-4462-B916-BFF7F04F6BFE}" srcOrd="16" destOrd="0" presId="urn:microsoft.com/office/officeart/2008/layout/LinedList"/>
    <dgm:cxn modelId="{B6396F70-F58C-4F49-902F-5E174DC932C5}" type="presParOf" srcId="{2FAE8F94-0D48-49AC-B50A-70651BF880F8}" destId="{637EF56E-FB4F-4D62-93F2-06B2F390A7EB}" srcOrd="17" destOrd="0" presId="urn:microsoft.com/office/officeart/2008/layout/LinedList"/>
    <dgm:cxn modelId="{CFB3C207-CA45-4FD0-8AFA-C971C9C3DD94}" type="presParOf" srcId="{637EF56E-FB4F-4D62-93F2-06B2F390A7EB}" destId="{31CA8921-076E-4D4E-A6E2-A87F0CE5E189}" srcOrd="0" destOrd="0" presId="urn:microsoft.com/office/officeart/2008/layout/LinedList"/>
    <dgm:cxn modelId="{D0DE72C3-2ECC-4A21-BD6D-F8273E3D9336}" type="presParOf" srcId="{637EF56E-FB4F-4D62-93F2-06B2F390A7EB}" destId="{93409FCC-8CD9-4B84-80B1-DC322A5653D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60AFEC-7B66-4626-B0AF-9822FCE685C7}" type="doc">
      <dgm:prSet loTypeId="urn:microsoft.com/office/officeart/2005/8/layout/matrix2" loCatId="matrix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1E43666-32A5-4071-8224-2FDCB574D5D2}">
      <dgm:prSet/>
      <dgm:spPr/>
      <dgm:t>
        <a:bodyPr/>
        <a:lstStyle/>
        <a:p>
          <a:r>
            <a:rPr lang="fr-FR" dirty="0"/>
            <a:t>+ de 8000 adhérents</a:t>
          </a:r>
        </a:p>
      </dgm:t>
    </dgm:pt>
    <dgm:pt modelId="{CD4CCA9A-3B15-4C3A-9A95-2360618F4511}" type="parTrans" cxnId="{DC2189D5-6F00-4019-B418-0DC25AE0CB38}">
      <dgm:prSet/>
      <dgm:spPr/>
      <dgm:t>
        <a:bodyPr/>
        <a:lstStyle/>
        <a:p>
          <a:endParaRPr lang="fr-FR"/>
        </a:p>
      </dgm:t>
    </dgm:pt>
    <dgm:pt modelId="{17B1906F-1C35-4AA2-81C3-17A8604ACC84}" type="sibTrans" cxnId="{DC2189D5-6F00-4019-B418-0DC25AE0CB38}">
      <dgm:prSet/>
      <dgm:spPr/>
      <dgm:t>
        <a:bodyPr/>
        <a:lstStyle/>
        <a:p>
          <a:endParaRPr lang="fr-FR"/>
        </a:p>
      </dgm:t>
    </dgm:pt>
    <dgm:pt modelId="{40042126-1E46-4789-BE01-304DA71F523D}">
      <dgm:prSet/>
      <dgm:spPr/>
      <dgm:t>
        <a:bodyPr/>
        <a:lstStyle/>
        <a:p>
          <a:r>
            <a:rPr lang="fr-FR" dirty="0"/>
            <a:t>43% de femmes </a:t>
          </a:r>
        </a:p>
        <a:p>
          <a:r>
            <a:rPr lang="fr-FR" dirty="0"/>
            <a:t>57 % d’hommes</a:t>
          </a:r>
        </a:p>
      </dgm:t>
    </dgm:pt>
    <dgm:pt modelId="{AA8F50CC-D3C3-4DEA-9A42-5E0667D1F328}" type="parTrans" cxnId="{8D367BDB-1DDC-4418-90CE-19D9E6D4B5FB}">
      <dgm:prSet/>
      <dgm:spPr/>
      <dgm:t>
        <a:bodyPr/>
        <a:lstStyle/>
        <a:p>
          <a:endParaRPr lang="fr-FR"/>
        </a:p>
      </dgm:t>
    </dgm:pt>
    <dgm:pt modelId="{41B2CDBD-9EB8-4DE6-A863-86D93A4B667F}" type="sibTrans" cxnId="{8D367BDB-1DDC-4418-90CE-19D9E6D4B5FB}">
      <dgm:prSet/>
      <dgm:spPr/>
      <dgm:t>
        <a:bodyPr/>
        <a:lstStyle/>
        <a:p>
          <a:endParaRPr lang="fr-FR"/>
        </a:p>
      </dgm:t>
    </dgm:pt>
    <dgm:pt modelId="{7AA562DC-8B85-448E-A398-F2ED9112315D}">
      <dgm:prSet/>
      <dgm:spPr/>
      <dgm:t>
        <a:bodyPr/>
        <a:lstStyle/>
        <a:p>
          <a:r>
            <a:rPr lang="fr-FR"/>
            <a:t>47% ont entre 40 et 54 ans </a:t>
          </a:r>
        </a:p>
      </dgm:t>
    </dgm:pt>
    <dgm:pt modelId="{B9F9C5E4-4ECA-4704-A2C7-2D5A29E30D71}" type="parTrans" cxnId="{13141E92-4072-4AA6-A175-31C9D47C00CC}">
      <dgm:prSet/>
      <dgm:spPr/>
      <dgm:t>
        <a:bodyPr/>
        <a:lstStyle/>
        <a:p>
          <a:endParaRPr lang="fr-FR"/>
        </a:p>
      </dgm:t>
    </dgm:pt>
    <dgm:pt modelId="{617243C5-841D-4F0A-B1B8-9EF38B7FAD4C}" type="sibTrans" cxnId="{13141E92-4072-4AA6-A175-31C9D47C00CC}">
      <dgm:prSet/>
      <dgm:spPr/>
      <dgm:t>
        <a:bodyPr/>
        <a:lstStyle/>
        <a:p>
          <a:endParaRPr lang="fr-FR"/>
        </a:p>
      </dgm:t>
    </dgm:pt>
    <dgm:pt modelId="{95E724F2-EB4A-4BFE-B6F0-F5D59BCB2E0D}">
      <dgm:prSet/>
      <dgm:spPr/>
      <dgm:t>
        <a:bodyPr/>
        <a:lstStyle/>
        <a:p>
          <a:r>
            <a:rPr lang="fr-FR" dirty="0"/>
            <a:t>21% ont entre 25 et 39 ans </a:t>
          </a:r>
        </a:p>
      </dgm:t>
    </dgm:pt>
    <dgm:pt modelId="{208A5373-DD8B-45FA-BE97-510EA6B22255}" type="parTrans" cxnId="{6DCEEA63-6CD6-4971-9B06-A7D5AFCA7F65}">
      <dgm:prSet/>
      <dgm:spPr/>
      <dgm:t>
        <a:bodyPr/>
        <a:lstStyle/>
        <a:p>
          <a:endParaRPr lang="fr-FR"/>
        </a:p>
      </dgm:t>
    </dgm:pt>
    <dgm:pt modelId="{05FE62FD-F435-4B8E-9EE0-2E62F43D1BD7}" type="sibTrans" cxnId="{6DCEEA63-6CD6-4971-9B06-A7D5AFCA7F65}">
      <dgm:prSet/>
      <dgm:spPr/>
      <dgm:t>
        <a:bodyPr/>
        <a:lstStyle/>
        <a:p>
          <a:endParaRPr lang="fr-FR"/>
        </a:p>
      </dgm:t>
    </dgm:pt>
    <dgm:pt modelId="{F2C113CB-6D76-4EB9-8F3A-525050D1CB22}" type="pres">
      <dgm:prSet presAssocID="{5060AFEC-7B66-4626-B0AF-9822FCE685C7}" presName="matrix" presStyleCnt="0">
        <dgm:presLayoutVars>
          <dgm:chMax val="1"/>
          <dgm:dir/>
          <dgm:resizeHandles val="exact"/>
        </dgm:presLayoutVars>
      </dgm:prSet>
      <dgm:spPr/>
    </dgm:pt>
    <dgm:pt modelId="{B0C45A75-D57A-4AC4-A509-AE429ED9A620}" type="pres">
      <dgm:prSet presAssocID="{5060AFEC-7B66-4626-B0AF-9822FCE685C7}" presName="axisShape" presStyleLbl="bgShp" presStyleIdx="0" presStyleCnt="1"/>
      <dgm:spPr/>
    </dgm:pt>
    <dgm:pt modelId="{6498207A-9AA6-43B2-987C-9B8EE5FCA7F9}" type="pres">
      <dgm:prSet presAssocID="{5060AFEC-7B66-4626-B0AF-9822FCE685C7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3B0C76A-2D3C-4445-A9E6-CFC2D32B8D0D}" type="pres">
      <dgm:prSet presAssocID="{5060AFEC-7B66-4626-B0AF-9822FCE685C7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7C35F9F-9654-4800-8B0C-2240BDF4794C}" type="pres">
      <dgm:prSet presAssocID="{5060AFEC-7B66-4626-B0AF-9822FCE685C7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0049AC4-AE88-4D1F-8E45-064C9E9043DF}" type="pres">
      <dgm:prSet presAssocID="{5060AFEC-7B66-4626-B0AF-9822FCE685C7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DB79A19-D0BA-430B-9C08-F7610BAB109D}" type="presOf" srcId="{95E724F2-EB4A-4BFE-B6F0-F5D59BCB2E0D}" destId="{10049AC4-AE88-4D1F-8E45-064C9E9043DF}" srcOrd="0" destOrd="0" presId="urn:microsoft.com/office/officeart/2005/8/layout/matrix2"/>
    <dgm:cxn modelId="{1962E228-0291-4DF1-B180-220A4381B2AD}" type="presOf" srcId="{5060AFEC-7B66-4626-B0AF-9822FCE685C7}" destId="{F2C113CB-6D76-4EB9-8F3A-525050D1CB22}" srcOrd="0" destOrd="0" presId="urn:microsoft.com/office/officeart/2005/8/layout/matrix2"/>
    <dgm:cxn modelId="{6DCEEA63-6CD6-4971-9B06-A7D5AFCA7F65}" srcId="{5060AFEC-7B66-4626-B0AF-9822FCE685C7}" destId="{95E724F2-EB4A-4BFE-B6F0-F5D59BCB2E0D}" srcOrd="3" destOrd="0" parTransId="{208A5373-DD8B-45FA-BE97-510EA6B22255}" sibTransId="{05FE62FD-F435-4B8E-9EE0-2E62F43D1BD7}"/>
    <dgm:cxn modelId="{50022354-5484-42EE-B51F-B6DDAAC95468}" type="presOf" srcId="{40042126-1E46-4789-BE01-304DA71F523D}" destId="{13B0C76A-2D3C-4445-A9E6-CFC2D32B8D0D}" srcOrd="0" destOrd="0" presId="urn:microsoft.com/office/officeart/2005/8/layout/matrix2"/>
    <dgm:cxn modelId="{13141E92-4072-4AA6-A175-31C9D47C00CC}" srcId="{5060AFEC-7B66-4626-B0AF-9822FCE685C7}" destId="{7AA562DC-8B85-448E-A398-F2ED9112315D}" srcOrd="2" destOrd="0" parTransId="{B9F9C5E4-4ECA-4704-A2C7-2D5A29E30D71}" sibTransId="{617243C5-841D-4F0A-B1B8-9EF38B7FAD4C}"/>
    <dgm:cxn modelId="{7B2C69AB-31CB-47EB-AB53-78A9D79315E2}" type="presOf" srcId="{51E43666-32A5-4071-8224-2FDCB574D5D2}" destId="{6498207A-9AA6-43B2-987C-9B8EE5FCA7F9}" srcOrd="0" destOrd="0" presId="urn:microsoft.com/office/officeart/2005/8/layout/matrix2"/>
    <dgm:cxn modelId="{61D35AB4-339E-4EFE-8A8C-32559F0637D9}" type="presOf" srcId="{7AA562DC-8B85-448E-A398-F2ED9112315D}" destId="{27C35F9F-9654-4800-8B0C-2240BDF4794C}" srcOrd="0" destOrd="0" presId="urn:microsoft.com/office/officeart/2005/8/layout/matrix2"/>
    <dgm:cxn modelId="{DC2189D5-6F00-4019-B418-0DC25AE0CB38}" srcId="{5060AFEC-7B66-4626-B0AF-9822FCE685C7}" destId="{51E43666-32A5-4071-8224-2FDCB574D5D2}" srcOrd="0" destOrd="0" parTransId="{CD4CCA9A-3B15-4C3A-9A95-2360618F4511}" sibTransId="{17B1906F-1C35-4AA2-81C3-17A8604ACC84}"/>
    <dgm:cxn modelId="{8D367BDB-1DDC-4418-90CE-19D9E6D4B5FB}" srcId="{5060AFEC-7B66-4626-B0AF-9822FCE685C7}" destId="{40042126-1E46-4789-BE01-304DA71F523D}" srcOrd="1" destOrd="0" parTransId="{AA8F50CC-D3C3-4DEA-9A42-5E0667D1F328}" sibTransId="{41B2CDBD-9EB8-4DE6-A863-86D93A4B667F}"/>
    <dgm:cxn modelId="{136DC29C-3101-4844-B870-0CB90787D189}" type="presParOf" srcId="{F2C113CB-6D76-4EB9-8F3A-525050D1CB22}" destId="{B0C45A75-D57A-4AC4-A509-AE429ED9A620}" srcOrd="0" destOrd="0" presId="urn:microsoft.com/office/officeart/2005/8/layout/matrix2"/>
    <dgm:cxn modelId="{2C094D82-339F-460D-BF5C-304E2B94B325}" type="presParOf" srcId="{F2C113CB-6D76-4EB9-8F3A-525050D1CB22}" destId="{6498207A-9AA6-43B2-987C-9B8EE5FCA7F9}" srcOrd="1" destOrd="0" presId="urn:microsoft.com/office/officeart/2005/8/layout/matrix2"/>
    <dgm:cxn modelId="{FCD96949-ADAD-45D7-BDCF-EA2A34CEAF0C}" type="presParOf" srcId="{F2C113CB-6D76-4EB9-8F3A-525050D1CB22}" destId="{13B0C76A-2D3C-4445-A9E6-CFC2D32B8D0D}" srcOrd="2" destOrd="0" presId="urn:microsoft.com/office/officeart/2005/8/layout/matrix2"/>
    <dgm:cxn modelId="{D8BF6A69-7543-4AB4-99E1-336DE3DB8D3F}" type="presParOf" srcId="{F2C113CB-6D76-4EB9-8F3A-525050D1CB22}" destId="{27C35F9F-9654-4800-8B0C-2240BDF4794C}" srcOrd="3" destOrd="0" presId="urn:microsoft.com/office/officeart/2005/8/layout/matrix2"/>
    <dgm:cxn modelId="{2C7B6F26-C9E1-4D3D-9C21-FF6F30C062C9}" type="presParOf" srcId="{F2C113CB-6D76-4EB9-8F3A-525050D1CB22}" destId="{10049AC4-AE88-4D1F-8E45-064C9E9043D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1C3A7-86AB-4E90-84C7-03B89FCBBE9D}">
      <dsp:nvSpPr>
        <dsp:cNvPr id="0" name=""/>
        <dsp:cNvSpPr/>
      </dsp:nvSpPr>
      <dsp:spPr>
        <a:xfrm>
          <a:off x="0" y="4269427"/>
          <a:ext cx="12109937" cy="1401321"/>
        </a:xfrm>
        <a:prstGeom prst="rect">
          <a:avLst/>
        </a:prstGeom>
        <a:solidFill>
          <a:srgbClr val="46B2B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1" kern="1200" dirty="0"/>
            <a:t>7 secteurs d’activités : </a:t>
          </a:r>
        </a:p>
      </dsp:txBody>
      <dsp:txXfrm>
        <a:off x="0" y="4269427"/>
        <a:ext cx="12109937" cy="756713"/>
      </dsp:txXfrm>
    </dsp:sp>
    <dsp:sp modelId="{8D6438AF-C116-428A-837E-DF601A337EE0}">
      <dsp:nvSpPr>
        <dsp:cNvPr id="0" name=""/>
        <dsp:cNvSpPr/>
      </dsp:nvSpPr>
      <dsp:spPr>
        <a:xfrm>
          <a:off x="1478" y="4998114"/>
          <a:ext cx="1729568" cy="644607"/>
        </a:xfrm>
        <a:prstGeom prst="rect">
          <a:avLst/>
        </a:prstGeom>
        <a:solidFill>
          <a:srgbClr val="46B2B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POSTES </a:t>
          </a:r>
        </a:p>
      </dsp:txBody>
      <dsp:txXfrm>
        <a:off x="1478" y="4998114"/>
        <a:ext cx="1729568" cy="644607"/>
      </dsp:txXfrm>
    </dsp:sp>
    <dsp:sp modelId="{2E177F98-4C49-4634-B003-479EF04AD4C0}">
      <dsp:nvSpPr>
        <dsp:cNvPr id="0" name=""/>
        <dsp:cNvSpPr/>
      </dsp:nvSpPr>
      <dsp:spPr>
        <a:xfrm>
          <a:off x="1731047" y="4998114"/>
          <a:ext cx="1729568" cy="644607"/>
        </a:xfrm>
        <a:prstGeom prst="rect">
          <a:avLst/>
        </a:prstGeom>
        <a:solidFill>
          <a:srgbClr val="46B2B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TÉLÉCOMS </a:t>
          </a:r>
        </a:p>
      </dsp:txBody>
      <dsp:txXfrm>
        <a:off x="1731047" y="4998114"/>
        <a:ext cx="1729568" cy="644607"/>
      </dsp:txXfrm>
    </dsp:sp>
    <dsp:sp modelId="{620C2342-58F4-438B-ADC9-15E6127114FE}">
      <dsp:nvSpPr>
        <dsp:cNvPr id="0" name=""/>
        <dsp:cNvSpPr/>
      </dsp:nvSpPr>
      <dsp:spPr>
        <a:xfrm>
          <a:off x="3460615" y="4998114"/>
          <a:ext cx="1729568" cy="644607"/>
        </a:xfrm>
        <a:prstGeom prst="rect">
          <a:avLst/>
        </a:prstGeom>
        <a:solidFill>
          <a:srgbClr val="46B2B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INGÉNIERIE,  BUREAUX D’ÉTUDE ET  SOCIÉTÉS DE CONSEIL</a:t>
          </a:r>
        </a:p>
      </dsp:txBody>
      <dsp:txXfrm>
        <a:off x="3460615" y="4998114"/>
        <a:ext cx="1729568" cy="644607"/>
      </dsp:txXfrm>
    </dsp:sp>
    <dsp:sp modelId="{BF52FB4C-6A6F-452A-858C-1DECAA9D1814}">
      <dsp:nvSpPr>
        <dsp:cNvPr id="0" name=""/>
        <dsp:cNvSpPr/>
      </dsp:nvSpPr>
      <dsp:spPr>
        <a:xfrm>
          <a:off x="5190184" y="4998114"/>
          <a:ext cx="1729568" cy="644607"/>
        </a:xfrm>
        <a:prstGeom prst="rect">
          <a:avLst/>
        </a:prstGeom>
        <a:solidFill>
          <a:srgbClr val="46B2B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AUDIOVISUEL </a:t>
          </a:r>
        </a:p>
      </dsp:txBody>
      <dsp:txXfrm>
        <a:off x="5190184" y="4998114"/>
        <a:ext cx="1729568" cy="644607"/>
      </dsp:txXfrm>
    </dsp:sp>
    <dsp:sp modelId="{E3D37612-BC79-4915-B764-32B0E9C8BB1C}">
      <dsp:nvSpPr>
        <dsp:cNvPr id="0" name=""/>
        <dsp:cNvSpPr/>
      </dsp:nvSpPr>
      <dsp:spPr>
        <a:xfrm>
          <a:off x="6919753" y="4998114"/>
          <a:ext cx="1729568" cy="644607"/>
        </a:xfrm>
        <a:prstGeom prst="rect">
          <a:avLst/>
        </a:prstGeom>
        <a:solidFill>
          <a:srgbClr val="46B2B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JOURNALISTES </a:t>
          </a:r>
        </a:p>
      </dsp:txBody>
      <dsp:txXfrm>
        <a:off x="6919753" y="4998114"/>
        <a:ext cx="1729568" cy="644607"/>
      </dsp:txXfrm>
    </dsp:sp>
    <dsp:sp modelId="{FF37D647-2F1D-4051-AABF-E3F8745B9E59}">
      <dsp:nvSpPr>
        <dsp:cNvPr id="0" name=""/>
        <dsp:cNvSpPr/>
      </dsp:nvSpPr>
      <dsp:spPr>
        <a:xfrm>
          <a:off x="8649322" y="4998114"/>
          <a:ext cx="1729568" cy="644607"/>
        </a:xfrm>
        <a:prstGeom prst="rect">
          <a:avLst/>
        </a:prstGeom>
        <a:solidFill>
          <a:srgbClr val="46B2B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PAPIER CARTON</a:t>
          </a:r>
        </a:p>
      </dsp:txBody>
      <dsp:txXfrm>
        <a:off x="8649322" y="4998114"/>
        <a:ext cx="1729568" cy="644607"/>
      </dsp:txXfrm>
    </dsp:sp>
    <dsp:sp modelId="{798B1279-F4FB-4E4C-B614-5011E7F63F17}">
      <dsp:nvSpPr>
        <dsp:cNvPr id="0" name=""/>
        <dsp:cNvSpPr/>
      </dsp:nvSpPr>
      <dsp:spPr>
        <a:xfrm>
          <a:off x="10378890" y="4998114"/>
          <a:ext cx="1729568" cy="644607"/>
        </a:xfrm>
        <a:prstGeom prst="rect">
          <a:avLst/>
        </a:prstGeom>
        <a:solidFill>
          <a:srgbClr val="46B2B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EDITION</a:t>
          </a:r>
        </a:p>
      </dsp:txBody>
      <dsp:txXfrm>
        <a:off x="10378890" y="4998114"/>
        <a:ext cx="1729568" cy="644607"/>
      </dsp:txXfrm>
    </dsp:sp>
    <dsp:sp modelId="{BF01E7C1-5746-416A-BDC8-6A415701FC04}">
      <dsp:nvSpPr>
        <dsp:cNvPr id="0" name=""/>
        <dsp:cNvSpPr/>
      </dsp:nvSpPr>
      <dsp:spPr>
        <a:xfrm rot="10800000">
          <a:off x="0" y="2135214"/>
          <a:ext cx="12109937" cy="2155232"/>
        </a:xfrm>
        <a:prstGeom prst="upArrowCallout">
          <a:avLst/>
        </a:prstGeom>
        <a:solidFill>
          <a:srgbClr val="46BDB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1" kern="1200" dirty="0"/>
            <a:t>Le siège de la Fédération est situé à Villejuif dans le Val de Marne, nœud de connexion du Grand Paris</a:t>
          </a:r>
          <a:r>
            <a:rPr lang="fr-FR" sz="2600" kern="1200" dirty="0"/>
            <a:t>.</a:t>
          </a:r>
        </a:p>
      </dsp:txBody>
      <dsp:txXfrm rot="10800000">
        <a:off x="0" y="2135214"/>
        <a:ext cx="12109937" cy="1400405"/>
      </dsp:txXfrm>
    </dsp:sp>
    <dsp:sp modelId="{632CA039-7F22-48AE-BB30-55C966E590C2}">
      <dsp:nvSpPr>
        <dsp:cNvPr id="0" name=""/>
        <dsp:cNvSpPr/>
      </dsp:nvSpPr>
      <dsp:spPr>
        <a:xfrm rot="10800000">
          <a:off x="0" y="1002"/>
          <a:ext cx="12109937" cy="2155232"/>
        </a:xfrm>
        <a:prstGeom prst="upArrowCallou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b="1" kern="1200" dirty="0"/>
            <a:t>Affiliée à la CFTC,</a:t>
          </a:r>
          <a:r>
            <a:rPr lang="fr-FR" sz="2600" b="1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la Fédération CFTC Media +</a:t>
          </a:r>
          <a:r>
            <a:rPr lang="fr-FR" sz="2600" b="1" kern="1200" dirty="0"/>
            <a:t> </a:t>
          </a:r>
          <a:r>
            <a:rPr lang="fr-FR" sz="2600" b="1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regroupe les syndicats CFTC des personnels et anciens personnels de 43 conventions collectives </a:t>
          </a:r>
          <a:endParaRPr lang="fr-FR" sz="2600" b="1" kern="1200" dirty="0"/>
        </a:p>
      </dsp:txBody>
      <dsp:txXfrm rot="10800000">
        <a:off x="0" y="1002"/>
        <a:ext cx="12109937" cy="14004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3D4B7-37C4-46C6-B643-F0F5C9F75759}">
      <dsp:nvSpPr>
        <dsp:cNvPr id="0" name=""/>
        <dsp:cNvSpPr/>
      </dsp:nvSpPr>
      <dsp:spPr>
        <a:xfrm>
          <a:off x="842349" y="0"/>
          <a:ext cx="9546631" cy="601825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6AAF6-45BC-4867-AB5B-BFC8C10A92C7}">
      <dsp:nvSpPr>
        <dsp:cNvPr id="0" name=""/>
        <dsp:cNvSpPr/>
      </dsp:nvSpPr>
      <dsp:spPr>
        <a:xfrm>
          <a:off x="137" y="1805477"/>
          <a:ext cx="5478564" cy="24073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Etude et défense des droits et des intérêts professionnels, matériels et moraux, collectifs ou individuels</a:t>
          </a:r>
          <a:endParaRPr lang="fr-FR" sz="3200" kern="1200" dirty="0"/>
        </a:p>
      </dsp:txBody>
      <dsp:txXfrm>
        <a:off x="117652" y="1922992"/>
        <a:ext cx="5243534" cy="2172272"/>
      </dsp:txXfrm>
    </dsp:sp>
    <dsp:sp modelId="{BBBCAAEE-E9B0-4364-9EA6-43D132409DD8}">
      <dsp:nvSpPr>
        <dsp:cNvPr id="0" name=""/>
        <dsp:cNvSpPr/>
      </dsp:nvSpPr>
      <dsp:spPr>
        <a:xfrm>
          <a:off x="5752629" y="1805477"/>
          <a:ext cx="5478564" cy="24073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Formation professionnelle, syndicale et économique de ses adhérents</a:t>
          </a:r>
          <a:endParaRPr lang="fr-FR" sz="3200" kern="1200" dirty="0"/>
        </a:p>
      </dsp:txBody>
      <dsp:txXfrm>
        <a:off x="5870144" y="1922992"/>
        <a:ext cx="5243534" cy="21722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6DA9B1-2887-4B96-9752-99E31AE6CFD2}">
      <dsp:nvSpPr>
        <dsp:cNvPr id="0" name=""/>
        <dsp:cNvSpPr/>
      </dsp:nvSpPr>
      <dsp:spPr>
        <a:xfrm>
          <a:off x="3810" y="11182"/>
          <a:ext cx="3714749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30 syndicats territoriaux </a:t>
          </a:r>
        </a:p>
      </dsp:txBody>
      <dsp:txXfrm>
        <a:off x="3810" y="11182"/>
        <a:ext cx="3714749" cy="720000"/>
      </dsp:txXfrm>
    </dsp:sp>
    <dsp:sp modelId="{52B2D3D7-D69C-481F-A493-F8289F079FF5}">
      <dsp:nvSpPr>
        <dsp:cNvPr id="0" name=""/>
        <dsp:cNvSpPr/>
      </dsp:nvSpPr>
      <dsp:spPr>
        <a:xfrm>
          <a:off x="0" y="742364"/>
          <a:ext cx="3714749" cy="46450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500" kern="1200" dirty="0">
              <a:solidFill>
                <a:srgbClr val="46B2B1"/>
              </a:solidFill>
              <a:latin typeface="Calibri" panose="020F0502020204030204"/>
              <a:ea typeface="+mn-ea"/>
              <a:cs typeface="+mn-cs"/>
            </a:rPr>
            <a:t>Dans le secteur des Postes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500" kern="1200" dirty="0">
              <a:solidFill>
                <a:srgbClr val="46B2B1"/>
              </a:solidFill>
              <a:latin typeface="Calibri" panose="020F0502020204030204"/>
              <a:ea typeface="+mn-ea"/>
              <a:cs typeface="+mn-cs"/>
            </a:rPr>
            <a:t>Dans le secteur des Télécoms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500" kern="1200" dirty="0">
              <a:solidFill>
                <a:srgbClr val="46B2B1"/>
              </a:solidFill>
              <a:latin typeface="Calibri" panose="020F0502020204030204"/>
              <a:ea typeface="+mn-ea"/>
              <a:cs typeface="+mn-cs"/>
            </a:rPr>
            <a:t>Dans le secteur des Papetiers</a:t>
          </a:r>
        </a:p>
      </dsp:txBody>
      <dsp:txXfrm>
        <a:off x="0" y="742364"/>
        <a:ext cx="3714749" cy="4645054"/>
      </dsp:txXfrm>
    </dsp:sp>
    <dsp:sp modelId="{36767550-57D5-40F8-8BA6-83C500A42F97}">
      <dsp:nvSpPr>
        <dsp:cNvPr id="0" name=""/>
        <dsp:cNvSpPr/>
      </dsp:nvSpPr>
      <dsp:spPr>
        <a:xfrm>
          <a:off x="4238625" y="11182"/>
          <a:ext cx="3714749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4 syndicats nationaux</a:t>
          </a:r>
        </a:p>
      </dsp:txBody>
      <dsp:txXfrm>
        <a:off x="4238625" y="11182"/>
        <a:ext cx="3714749" cy="720000"/>
      </dsp:txXfrm>
    </dsp:sp>
    <dsp:sp modelId="{5A6E85BB-01AA-4707-AABD-1857BAAFE09C}">
      <dsp:nvSpPr>
        <dsp:cNvPr id="0" name=""/>
        <dsp:cNvSpPr/>
      </dsp:nvSpPr>
      <dsp:spPr>
        <a:xfrm>
          <a:off x="4238625" y="731182"/>
          <a:ext cx="3714749" cy="46450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2500" b="0" i="0" u="none" kern="1200" dirty="0">
              <a:solidFill>
                <a:srgbClr val="46B2B1"/>
              </a:solidFill>
            </a:rPr>
            <a:t>Syndicat National CFTC de l’Audiovisuel</a:t>
          </a:r>
          <a:endParaRPr lang="fr-FR" sz="2500" kern="1200" dirty="0">
            <a:solidFill>
              <a:srgbClr val="46B2B1"/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2500" kern="1200" dirty="0">
              <a:solidFill>
                <a:srgbClr val="46B2B1"/>
              </a:solidFill>
            </a:rPr>
            <a:t>SICSTI  (Ingénierie conseil services technologies de l'information)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2500" b="0" i="0" u="none" kern="1200" dirty="0">
              <a:solidFill>
                <a:srgbClr val="46B2B1"/>
              </a:solidFill>
            </a:rPr>
            <a:t> Syndicat National CFTC des journalistes</a:t>
          </a:r>
          <a:endParaRPr lang="fr-FR" sz="2500" kern="1200" dirty="0">
            <a:solidFill>
              <a:srgbClr val="46B2B1"/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fr-FR" sz="2500" b="0" i="0" u="none" kern="1200" dirty="0">
              <a:solidFill>
                <a:srgbClr val="46B2B1"/>
              </a:solidFill>
            </a:rPr>
            <a:t>Syndicat National CFTC du personnel de l'Edition librairie et activités connexes</a:t>
          </a:r>
          <a:endParaRPr lang="fr-FR" sz="2500" kern="1200" dirty="0">
            <a:solidFill>
              <a:srgbClr val="46B2B1"/>
            </a:solidFill>
          </a:endParaRPr>
        </a:p>
      </dsp:txBody>
      <dsp:txXfrm>
        <a:off x="4238625" y="731182"/>
        <a:ext cx="3714749" cy="4645054"/>
      </dsp:txXfrm>
    </dsp:sp>
    <dsp:sp modelId="{0CA0EB42-74A6-4B8D-93EB-136CD7C9EE66}">
      <dsp:nvSpPr>
        <dsp:cNvPr id="0" name=""/>
        <dsp:cNvSpPr/>
      </dsp:nvSpPr>
      <dsp:spPr>
        <a:xfrm>
          <a:off x="8473439" y="11182"/>
          <a:ext cx="3714749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2 sections nationales </a:t>
          </a:r>
        </a:p>
      </dsp:txBody>
      <dsp:txXfrm>
        <a:off x="8473439" y="11182"/>
        <a:ext cx="3714749" cy="720000"/>
      </dsp:txXfrm>
    </dsp:sp>
    <dsp:sp modelId="{CF1EC33F-5DA8-4429-8408-D968E463FC86}">
      <dsp:nvSpPr>
        <dsp:cNvPr id="0" name=""/>
        <dsp:cNvSpPr/>
      </dsp:nvSpPr>
      <dsp:spPr>
        <a:xfrm>
          <a:off x="8477250" y="742364"/>
          <a:ext cx="3714749" cy="46450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500" kern="1200" dirty="0">
              <a:solidFill>
                <a:srgbClr val="46B2B1"/>
              </a:solidFill>
            </a:rPr>
            <a:t>Section Nationale CFTC La Poste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500" kern="1200" dirty="0">
              <a:solidFill>
                <a:srgbClr val="46B2B1"/>
              </a:solidFill>
            </a:rPr>
            <a:t>Section Nationale CFTC Orange</a:t>
          </a:r>
        </a:p>
      </dsp:txBody>
      <dsp:txXfrm>
        <a:off x="8477250" y="742364"/>
        <a:ext cx="3714749" cy="46450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FAFCC-74F8-4D00-8C7F-212870FD31E9}">
      <dsp:nvSpPr>
        <dsp:cNvPr id="0" name=""/>
        <dsp:cNvSpPr/>
      </dsp:nvSpPr>
      <dsp:spPr>
        <a:xfrm>
          <a:off x="0" y="739"/>
          <a:ext cx="1165733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98A6F60-7847-4A61-887A-C3911D150E33}">
      <dsp:nvSpPr>
        <dsp:cNvPr id="0" name=""/>
        <dsp:cNvSpPr/>
      </dsp:nvSpPr>
      <dsp:spPr>
        <a:xfrm>
          <a:off x="0" y="739"/>
          <a:ext cx="11657333" cy="67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rgbClr val="46BDBD"/>
              </a:solidFill>
            </a:rPr>
            <a:t>1886 </a:t>
          </a:r>
          <a:r>
            <a:rPr lang="fr-FR" sz="1800" kern="1200" dirty="0"/>
            <a:t> </a:t>
          </a:r>
          <a:r>
            <a:rPr lang="fr-FR" sz="1800" kern="1200" dirty="0">
              <a:solidFill>
                <a:srgbClr val="46BDBD"/>
              </a:solidFill>
            </a:rPr>
            <a:t>création de l’Association Syndicale Professionnelle des Journalistes Républicains Français et la Corporation des Publicistes Chrétiens </a:t>
          </a:r>
        </a:p>
      </dsp:txBody>
      <dsp:txXfrm>
        <a:off x="0" y="739"/>
        <a:ext cx="11657333" cy="672935"/>
      </dsp:txXfrm>
    </dsp:sp>
    <dsp:sp modelId="{889100CD-8A21-4D4F-BC83-014AC0B5AB8E}">
      <dsp:nvSpPr>
        <dsp:cNvPr id="0" name=""/>
        <dsp:cNvSpPr/>
      </dsp:nvSpPr>
      <dsp:spPr>
        <a:xfrm>
          <a:off x="0" y="673674"/>
          <a:ext cx="1165733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2CCE24-C670-4BDA-BECF-2FC95926FB7C}">
      <dsp:nvSpPr>
        <dsp:cNvPr id="0" name=""/>
        <dsp:cNvSpPr/>
      </dsp:nvSpPr>
      <dsp:spPr>
        <a:xfrm>
          <a:off x="0" y="673674"/>
          <a:ext cx="11657333" cy="67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rgbClr val="46B2B1"/>
              </a:solidFill>
            </a:rPr>
            <a:t>1902</a:t>
          </a:r>
          <a:r>
            <a:rPr lang="fr-FR" sz="1800" kern="1200" dirty="0"/>
            <a:t> </a:t>
          </a:r>
          <a:r>
            <a:rPr lang="fr-FR" sz="1800" kern="1200" dirty="0">
              <a:solidFill>
                <a:srgbClr val="46BDBD"/>
              </a:solidFill>
              <a:latin typeface="Calibri" panose="020F0502020204030204"/>
              <a:ea typeface="+mn-ea"/>
              <a:cs typeface="+mn-cs"/>
            </a:rPr>
            <a:t>création du Syndicat des Journalistes Français en 1902, assorti d’une caisse de prévoyance et d’une caisse de retraite</a:t>
          </a:r>
        </a:p>
      </dsp:txBody>
      <dsp:txXfrm>
        <a:off x="0" y="673674"/>
        <a:ext cx="11657333" cy="672935"/>
      </dsp:txXfrm>
    </dsp:sp>
    <dsp:sp modelId="{29664682-10C6-446B-B714-3436DE9D4E73}">
      <dsp:nvSpPr>
        <dsp:cNvPr id="0" name=""/>
        <dsp:cNvSpPr/>
      </dsp:nvSpPr>
      <dsp:spPr>
        <a:xfrm>
          <a:off x="0" y="1346610"/>
          <a:ext cx="1165733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B2D72FB-37FE-4D50-9DD6-F6FA1DE4631C}">
      <dsp:nvSpPr>
        <dsp:cNvPr id="0" name=""/>
        <dsp:cNvSpPr/>
      </dsp:nvSpPr>
      <dsp:spPr>
        <a:xfrm>
          <a:off x="0" y="1346610"/>
          <a:ext cx="11657333" cy="67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rgbClr val="46B2B1"/>
              </a:solidFill>
              <a:latin typeface="Calibri" panose="020F0502020204030204"/>
              <a:ea typeface="+mn-ea"/>
              <a:cs typeface="+mn-cs"/>
            </a:rPr>
            <a:t>1919 </a:t>
          </a:r>
          <a:r>
            <a:rPr lang="fr-FR" sz="1800" kern="1200" dirty="0">
              <a:solidFill>
                <a:srgbClr val="46BDBD"/>
              </a:solidFill>
              <a:latin typeface="Calibri" panose="020F0502020204030204"/>
              <a:ea typeface="+mn-ea"/>
              <a:cs typeface="+mn-cs"/>
            </a:rPr>
            <a:t>création du Syndicat Professionnel Féminin des PTT.  Le SJF et le SECI initient la création de la CFTC</a:t>
          </a:r>
          <a:endParaRPr lang="fr-FR" sz="1800" kern="1200" dirty="0"/>
        </a:p>
      </dsp:txBody>
      <dsp:txXfrm>
        <a:off x="0" y="1346610"/>
        <a:ext cx="11657333" cy="672935"/>
      </dsp:txXfrm>
    </dsp:sp>
    <dsp:sp modelId="{491DCD7D-7919-4E23-84FB-27FF5AECCE09}">
      <dsp:nvSpPr>
        <dsp:cNvPr id="0" name=""/>
        <dsp:cNvSpPr/>
      </dsp:nvSpPr>
      <dsp:spPr>
        <a:xfrm>
          <a:off x="0" y="2019545"/>
          <a:ext cx="1165733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DBA7E2-AD0D-44F9-BACF-D850CE850B0A}">
      <dsp:nvSpPr>
        <dsp:cNvPr id="0" name=""/>
        <dsp:cNvSpPr/>
      </dsp:nvSpPr>
      <dsp:spPr>
        <a:xfrm>
          <a:off x="0" y="2019545"/>
          <a:ext cx="11657333" cy="67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rgbClr val="46B2B1"/>
              </a:solidFill>
              <a:latin typeface="Calibri" panose="020F0502020204030204"/>
              <a:ea typeface="+mn-ea"/>
              <a:cs typeface="+mn-cs"/>
            </a:rPr>
            <a:t>1926 </a:t>
          </a:r>
          <a:r>
            <a:rPr lang="fr-FR" sz="1800" kern="1200" dirty="0"/>
            <a:t> </a:t>
          </a:r>
          <a:r>
            <a:rPr lang="fr-FR" sz="1800" kern="1200" dirty="0">
              <a:solidFill>
                <a:srgbClr val="46BDBD"/>
              </a:solidFill>
              <a:latin typeface="Calibri" panose="020F0502020204030204"/>
              <a:ea typeface="+mn-ea"/>
              <a:cs typeface="+mn-cs"/>
            </a:rPr>
            <a:t>le Syndicat Chrétien des Travailleurs du Livre-Papier apparaît </a:t>
          </a:r>
        </a:p>
      </dsp:txBody>
      <dsp:txXfrm>
        <a:off x="0" y="2019545"/>
        <a:ext cx="11657333" cy="672935"/>
      </dsp:txXfrm>
    </dsp:sp>
    <dsp:sp modelId="{6751A024-BF0A-44B5-A9BC-73E704E1985E}">
      <dsp:nvSpPr>
        <dsp:cNvPr id="0" name=""/>
        <dsp:cNvSpPr/>
      </dsp:nvSpPr>
      <dsp:spPr>
        <a:xfrm>
          <a:off x="0" y="2692481"/>
          <a:ext cx="1165733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5D1358-17B2-4F30-A9B0-3E66FE833BD8}">
      <dsp:nvSpPr>
        <dsp:cNvPr id="0" name=""/>
        <dsp:cNvSpPr/>
      </dsp:nvSpPr>
      <dsp:spPr>
        <a:xfrm>
          <a:off x="0" y="2692481"/>
          <a:ext cx="11657333" cy="67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rgbClr val="46B2B1"/>
              </a:solidFill>
              <a:latin typeface="Calibri" panose="020F0502020204030204"/>
              <a:ea typeface="+mn-ea"/>
              <a:cs typeface="+mn-cs"/>
            </a:rPr>
            <a:t>1930</a:t>
          </a:r>
          <a:r>
            <a:rPr lang="fr-FR" sz="1800" kern="1200" dirty="0"/>
            <a:t>  </a:t>
          </a:r>
          <a:r>
            <a:rPr lang="fr-FR" sz="1800" kern="1200" dirty="0">
              <a:solidFill>
                <a:srgbClr val="46BDBD"/>
              </a:solidFill>
              <a:latin typeface="Calibri" panose="020F0502020204030204"/>
              <a:ea typeface="+mn-ea"/>
              <a:cs typeface="+mn-cs"/>
            </a:rPr>
            <a:t>création de la Fédération CFTC Postes et Télécoms </a:t>
          </a:r>
        </a:p>
      </dsp:txBody>
      <dsp:txXfrm>
        <a:off x="0" y="2692481"/>
        <a:ext cx="11657333" cy="672935"/>
      </dsp:txXfrm>
    </dsp:sp>
    <dsp:sp modelId="{BAE4FF11-EC80-4651-9E1E-2A8AD316A632}">
      <dsp:nvSpPr>
        <dsp:cNvPr id="0" name=""/>
        <dsp:cNvSpPr/>
      </dsp:nvSpPr>
      <dsp:spPr>
        <a:xfrm>
          <a:off x="0" y="3365416"/>
          <a:ext cx="1165733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1A989C-2EEA-4216-A290-A1B8D4750204}">
      <dsp:nvSpPr>
        <dsp:cNvPr id="0" name=""/>
        <dsp:cNvSpPr/>
      </dsp:nvSpPr>
      <dsp:spPr>
        <a:xfrm>
          <a:off x="0" y="3365416"/>
          <a:ext cx="11657333" cy="67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rgbClr val="46B2B1"/>
              </a:solidFill>
              <a:latin typeface="Calibri" panose="020F0502020204030204"/>
              <a:ea typeface="+mn-ea"/>
              <a:cs typeface="+mn-cs"/>
            </a:rPr>
            <a:t>1990 </a:t>
          </a:r>
          <a:r>
            <a:rPr lang="fr-FR" sz="1800" kern="1200" dirty="0"/>
            <a:t> </a:t>
          </a:r>
          <a:r>
            <a:rPr lang="fr-FR" sz="1800" kern="1200" dirty="0">
              <a:solidFill>
                <a:srgbClr val="46BDBD"/>
              </a:solidFill>
              <a:latin typeface="Calibri" panose="020F0502020204030204"/>
              <a:ea typeface="+mn-ea"/>
              <a:cs typeface="+mn-cs"/>
            </a:rPr>
            <a:t>réforme des PTT et scission en deux exploitants autonomes de droit public,  La Poste et France Telecom</a:t>
          </a:r>
        </a:p>
      </dsp:txBody>
      <dsp:txXfrm>
        <a:off x="0" y="3365416"/>
        <a:ext cx="11657333" cy="672935"/>
      </dsp:txXfrm>
    </dsp:sp>
    <dsp:sp modelId="{78815614-02DC-402D-B78E-E6C2173790CE}">
      <dsp:nvSpPr>
        <dsp:cNvPr id="0" name=""/>
        <dsp:cNvSpPr/>
      </dsp:nvSpPr>
      <dsp:spPr>
        <a:xfrm>
          <a:off x="0" y="4038352"/>
          <a:ext cx="1165733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E81585C-15E4-4E90-8C04-50A9B70C9ED8}">
      <dsp:nvSpPr>
        <dsp:cNvPr id="0" name=""/>
        <dsp:cNvSpPr/>
      </dsp:nvSpPr>
      <dsp:spPr>
        <a:xfrm>
          <a:off x="0" y="4038352"/>
          <a:ext cx="11657333" cy="67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rgbClr val="46B2B1"/>
              </a:solidFill>
              <a:latin typeface="Calibri" panose="020F0502020204030204"/>
              <a:ea typeface="+mn-ea"/>
              <a:cs typeface="+mn-cs"/>
            </a:rPr>
            <a:t>2001</a:t>
          </a:r>
          <a:r>
            <a:rPr lang="fr-FR" sz="1800" kern="1200" dirty="0"/>
            <a:t> </a:t>
          </a:r>
          <a:r>
            <a:rPr lang="fr-FR" sz="1800" kern="1200" dirty="0">
              <a:solidFill>
                <a:srgbClr val="46BDBD"/>
              </a:solidFill>
              <a:latin typeface="Calibri" panose="020F0502020204030204"/>
              <a:ea typeface="+mn-ea"/>
              <a:cs typeface="+mn-cs"/>
            </a:rPr>
            <a:t>création du SICSTI, le Syndicat de l’Ingénierie, du Conseil et des Techniques de l’Information, qui regroupe les entreprises de la branche Syntec</a:t>
          </a:r>
        </a:p>
      </dsp:txBody>
      <dsp:txXfrm>
        <a:off x="0" y="4038352"/>
        <a:ext cx="11657333" cy="672935"/>
      </dsp:txXfrm>
    </dsp:sp>
    <dsp:sp modelId="{B5EA558A-2E4C-4D5C-9911-A9D53C5A39A0}">
      <dsp:nvSpPr>
        <dsp:cNvPr id="0" name=""/>
        <dsp:cNvSpPr/>
      </dsp:nvSpPr>
      <dsp:spPr>
        <a:xfrm>
          <a:off x="0" y="4711287"/>
          <a:ext cx="1165733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A8EC6E5-95C4-4958-9A55-EFDC99D156A3}">
      <dsp:nvSpPr>
        <dsp:cNvPr id="0" name=""/>
        <dsp:cNvSpPr/>
      </dsp:nvSpPr>
      <dsp:spPr>
        <a:xfrm>
          <a:off x="0" y="4711287"/>
          <a:ext cx="11657333" cy="67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rgbClr val="46B2B1"/>
              </a:solidFill>
              <a:latin typeface="Calibri" panose="020F0502020204030204"/>
              <a:ea typeface="+mn-ea"/>
              <a:cs typeface="+mn-cs"/>
            </a:rPr>
            <a:t>Février 2019 </a:t>
          </a:r>
          <a:r>
            <a:rPr lang="fr-FR" sz="1800" kern="1200" dirty="0"/>
            <a:t> </a:t>
          </a:r>
          <a:r>
            <a:rPr lang="fr-FR" sz="1800" kern="1200" dirty="0">
              <a:solidFill>
                <a:srgbClr val="46BDBD"/>
              </a:solidFill>
              <a:latin typeface="Calibri" panose="020F0502020204030204"/>
              <a:ea typeface="+mn-ea"/>
              <a:cs typeface="+mn-cs"/>
            </a:rPr>
            <a:t>la Fédération des Postes et Télécoms est rejointe par le Syndicat SICSTI</a:t>
          </a:r>
        </a:p>
      </dsp:txBody>
      <dsp:txXfrm>
        <a:off x="0" y="4711287"/>
        <a:ext cx="11657333" cy="672935"/>
      </dsp:txXfrm>
    </dsp:sp>
    <dsp:sp modelId="{E7D59282-DD05-4462-B916-BFF7F04F6BFE}">
      <dsp:nvSpPr>
        <dsp:cNvPr id="0" name=""/>
        <dsp:cNvSpPr/>
      </dsp:nvSpPr>
      <dsp:spPr>
        <a:xfrm>
          <a:off x="0" y="5384223"/>
          <a:ext cx="1165733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1CA8921-076E-4D4E-A6E2-A87F0CE5E189}">
      <dsp:nvSpPr>
        <dsp:cNvPr id="0" name=""/>
        <dsp:cNvSpPr/>
      </dsp:nvSpPr>
      <dsp:spPr>
        <a:xfrm>
          <a:off x="0" y="5384223"/>
          <a:ext cx="11657333" cy="67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rgbClr val="46B2B1"/>
              </a:solidFill>
              <a:latin typeface="Calibri" panose="020F0502020204030204"/>
              <a:ea typeface="+mn-ea"/>
              <a:cs typeface="+mn-cs"/>
            </a:rPr>
            <a:t>Juin 2019 </a:t>
          </a:r>
          <a:r>
            <a:rPr lang="fr-FR" sz="1800" kern="1200" dirty="0"/>
            <a:t> </a:t>
          </a:r>
          <a:r>
            <a:rPr lang="fr-FR" sz="1800" kern="1200" dirty="0">
              <a:solidFill>
                <a:srgbClr val="46BDBD"/>
              </a:solidFill>
              <a:latin typeface="Calibri" panose="020F0502020204030204"/>
              <a:ea typeface="+mn-ea"/>
              <a:cs typeface="+mn-cs"/>
            </a:rPr>
            <a:t>les secteurs d’activité de l’audiovisuel, des journalistes, du papier carton et de l’édition rejoignent la Fédération des Postes et Télécoms, devenue la Fédération CFTC Media +</a:t>
          </a:r>
        </a:p>
      </dsp:txBody>
      <dsp:txXfrm>
        <a:off x="0" y="5384223"/>
        <a:ext cx="11657333" cy="6729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45A75-D57A-4AC4-A509-AE429ED9A620}">
      <dsp:nvSpPr>
        <dsp:cNvPr id="0" name=""/>
        <dsp:cNvSpPr/>
      </dsp:nvSpPr>
      <dsp:spPr>
        <a:xfrm>
          <a:off x="3205162" y="0"/>
          <a:ext cx="5781675" cy="5781675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98207A-9AA6-43B2-987C-9B8EE5FCA7F9}">
      <dsp:nvSpPr>
        <dsp:cNvPr id="0" name=""/>
        <dsp:cNvSpPr/>
      </dsp:nvSpPr>
      <dsp:spPr>
        <a:xfrm>
          <a:off x="3580970" y="375808"/>
          <a:ext cx="2312670" cy="2312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+ de 8000 adhérents</a:t>
          </a:r>
        </a:p>
      </dsp:txBody>
      <dsp:txXfrm>
        <a:off x="3693865" y="488703"/>
        <a:ext cx="2086880" cy="2086880"/>
      </dsp:txXfrm>
    </dsp:sp>
    <dsp:sp modelId="{13B0C76A-2D3C-4445-A9E6-CFC2D32B8D0D}">
      <dsp:nvSpPr>
        <dsp:cNvPr id="0" name=""/>
        <dsp:cNvSpPr/>
      </dsp:nvSpPr>
      <dsp:spPr>
        <a:xfrm>
          <a:off x="6298358" y="375808"/>
          <a:ext cx="2312670" cy="2312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43% de femmes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57 % d’hommes</a:t>
          </a:r>
        </a:p>
      </dsp:txBody>
      <dsp:txXfrm>
        <a:off x="6411253" y="488703"/>
        <a:ext cx="2086880" cy="2086880"/>
      </dsp:txXfrm>
    </dsp:sp>
    <dsp:sp modelId="{27C35F9F-9654-4800-8B0C-2240BDF4794C}">
      <dsp:nvSpPr>
        <dsp:cNvPr id="0" name=""/>
        <dsp:cNvSpPr/>
      </dsp:nvSpPr>
      <dsp:spPr>
        <a:xfrm>
          <a:off x="3580970" y="3093196"/>
          <a:ext cx="2312670" cy="2312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/>
            <a:t>47% ont entre 40 et 54 ans </a:t>
          </a:r>
        </a:p>
      </dsp:txBody>
      <dsp:txXfrm>
        <a:off x="3693865" y="3206091"/>
        <a:ext cx="2086880" cy="2086880"/>
      </dsp:txXfrm>
    </dsp:sp>
    <dsp:sp modelId="{10049AC4-AE88-4D1F-8E45-064C9E9043DF}">
      <dsp:nvSpPr>
        <dsp:cNvPr id="0" name=""/>
        <dsp:cNvSpPr/>
      </dsp:nvSpPr>
      <dsp:spPr>
        <a:xfrm>
          <a:off x="6298358" y="3093196"/>
          <a:ext cx="2312670" cy="2312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21% ont entre 25 et 39 ans </a:t>
          </a:r>
        </a:p>
      </dsp:txBody>
      <dsp:txXfrm>
        <a:off x="6411253" y="3206091"/>
        <a:ext cx="2086880" cy="2086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855D82-CB30-1D48-B0D7-92FFDDDF7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5AA20F1-5068-C141-A8D6-CBFAD33E9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8D2C32-D37E-CA40-9E86-8FC667170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D67B-59C1-DD41-BB9D-7C3F3EDAB816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14F156-FDF8-9C4E-B515-9B79F9719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32746C-8F43-104E-B83E-9776C534F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B004-49C0-EE48-ABBD-D77D603A24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09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90BDD2-660E-974E-9DED-881532229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ABF45B3-4516-FF4C-ABCB-B21232E74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B9A330-1180-5244-90AF-89FB97194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D67B-59C1-DD41-BB9D-7C3F3EDAB816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B0B0EE-468D-7740-A598-0640816E8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0DA4CB-AF4F-9B4D-87A4-8FFAFB52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B004-49C0-EE48-ABBD-D77D603A24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08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7FC0DD0-9562-9A49-9C4E-AFC6FC9ED3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90F1103-5425-2346-BE66-85A0597D6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A666B0-B36A-1940-8E92-126C09C99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D67B-59C1-DD41-BB9D-7C3F3EDAB816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13533E-3579-E146-843D-C0929FADE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65C3A5-55F3-344F-A38F-FD6B8773C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B004-49C0-EE48-ABBD-D77D603A24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81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C3191B-6331-7147-B0E7-4A1B176B1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A65EA5-005A-BE4E-B95A-6DAA1AF4D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EAC205-0CA1-984A-B14F-C71103451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D67B-59C1-DD41-BB9D-7C3F3EDAB816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E936D5-01DC-6147-AF98-67BDB93B0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EA946C-D1AE-A543-9B77-F9860F98C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B004-49C0-EE48-ABBD-D77D603A24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11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FB374E-0929-9E41-9542-982779E1E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99C1F7-D458-0947-BB6C-95C9AC7F1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FA98EE-4516-C94D-B0BE-15E4791A4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D67B-59C1-DD41-BB9D-7C3F3EDAB816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E6722A-14C5-CD49-B808-BC8382EFE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E0E0E2-54BE-764E-B853-47D9EE511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B004-49C0-EE48-ABBD-D77D603A24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993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93589C-2075-504E-9BEF-3091620D9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DD3799-18AB-D446-8AB8-34FC6662FE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0DBC4FF-28D2-CF45-A321-AAD5A1787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C27A0E7-55B5-DB4F-BA74-D9FAB5989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D67B-59C1-DD41-BB9D-7C3F3EDAB816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80322D9-3E6D-B64A-BD62-AC7BDAC27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449E14-AD41-824A-B13E-4EBF5D7DD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B004-49C0-EE48-ABBD-D77D603A24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59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E666FF-4CD1-AB4C-A384-B2842BD78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0CCE0-9B3F-5A40-985A-DA07B1D28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5D4A863-3BC5-1241-A22E-C6881E8FE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1EE2210-B47F-AC43-8088-96B95B9E05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623AD75-0A3E-8942-88C1-13F7E4FD1F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4AEC3A5-4AFC-9F40-B8D5-D65D7C1F6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D67B-59C1-DD41-BB9D-7C3F3EDAB816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D223BAC-C20B-854A-A323-7D7737099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39C1E8A-1918-5A4C-B601-E3B00C2EE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B004-49C0-EE48-ABBD-D77D603A24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029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67F031-3332-6944-92AE-39D4E77C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C99A6FF-2A45-DD46-924C-29DA51808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D67B-59C1-DD41-BB9D-7C3F3EDAB816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F109C4C-78F0-2344-AA9C-3B695EF17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CF02D5-6262-7A42-8146-DF651E430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B004-49C0-EE48-ABBD-D77D603A24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993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FF684BD-AB6C-1844-AA15-47211EE49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D67B-59C1-DD41-BB9D-7C3F3EDAB816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B7A0C2E-9B85-5C4A-A85A-BF66F8BEE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3EF7768-390D-6842-A089-B6DF6FA7C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B004-49C0-EE48-ABBD-D77D603A24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50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AD1C02-D5A1-FB4C-BC87-81109731F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7F0EB3-C83E-FD41-AC7C-E08994B1F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87ED8C-B9F1-8946-A604-21F53D7FD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60814F-325E-3045-BA84-258E99DA9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D67B-59C1-DD41-BB9D-7C3F3EDAB816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4C11652-38DB-E442-84A1-84A69B922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24EED1A-098B-5C46-B471-79D375845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B004-49C0-EE48-ABBD-D77D603A24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06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45C885-4EC1-0448-88D6-D93091BD5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38DA274-F7C8-E241-A438-AC2A1DA9FB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794AF2-A874-634D-B346-B2CD010CE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98B03B-817B-FE48-B69B-A84126F57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FD67B-59C1-DD41-BB9D-7C3F3EDAB816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5C0653-18B5-564A-9EBB-67F5FBE3E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9BEBEE-0649-6649-8FCC-CE0C13E60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B004-49C0-EE48-ABBD-D77D603A24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760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56022FB-FC9F-6742-8D60-785747CB6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02A469-AC2D-4D42-935A-C2DA14622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9B3C12-4EF5-F14A-B50F-53F2AC62E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FD67B-59C1-DD41-BB9D-7C3F3EDAB816}" type="datetimeFigureOut">
              <a:rPr lang="fr-FR" smtClean="0"/>
              <a:t>06/05/2021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E0B42F-2086-474E-905C-3C54A8FF4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1A4E8E-74F3-264B-B0C0-10BD156B2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3B004-49C0-EE48-ABBD-D77D603A24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74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ftcmediaplus.f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9D741DC-87EF-FE4D-83B8-121DD8FCB127}"/>
              </a:ext>
            </a:extLst>
          </p:cNvPr>
          <p:cNvSpPr/>
          <p:nvPr/>
        </p:nvSpPr>
        <p:spPr>
          <a:xfrm>
            <a:off x="0" y="0"/>
            <a:ext cx="113792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C244DC4-093B-154B-B5C3-7BAA1D5951AC}"/>
              </a:ext>
            </a:extLst>
          </p:cNvPr>
          <p:cNvSpPr txBox="1"/>
          <p:nvPr/>
        </p:nvSpPr>
        <p:spPr>
          <a:xfrm>
            <a:off x="284480" y="2595880"/>
            <a:ext cx="553998" cy="16662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 vert="vert270" wrap="square" rtlCol="0">
            <a:spAutoFit/>
            <a:flatTx/>
          </a:bodyPr>
          <a:lstStyle/>
          <a:p>
            <a:pPr algn="ctr"/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1FFB71D-795F-CB47-89F4-139A51173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483" y="1846118"/>
            <a:ext cx="7248006" cy="483200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48BFD84-D7E2-834F-98C0-D10499CBD1E2}"/>
              </a:ext>
            </a:extLst>
          </p:cNvPr>
          <p:cNvSpPr txBox="1"/>
          <p:nvPr/>
        </p:nvSpPr>
        <p:spPr>
          <a:xfrm>
            <a:off x="3621807" y="1395551"/>
            <a:ext cx="5921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>
                <a:solidFill>
                  <a:schemeClr val="accent5">
                    <a:lumMod val="75000"/>
                  </a:schemeClr>
                </a:solidFill>
              </a:rPr>
              <a:t>PRÉSENTATION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D8C9EB68-2BE4-1F44-9D6C-B5EC53522E04}"/>
              </a:ext>
            </a:extLst>
          </p:cNvPr>
          <p:cNvCxnSpPr/>
          <p:nvPr/>
        </p:nvCxnSpPr>
        <p:spPr>
          <a:xfrm>
            <a:off x="2958483" y="2783840"/>
            <a:ext cx="7248006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441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D28FDCE-9B68-414E-A5F4-4BEE1F14BE6B}"/>
              </a:ext>
            </a:extLst>
          </p:cNvPr>
          <p:cNvSpPr txBox="1"/>
          <p:nvPr/>
        </p:nvSpPr>
        <p:spPr>
          <a:xfrm>
            <a:off x="2272145" y="0"/>
            <a:ext cx="7675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>
                    <a:lumMod val="50000"/>
                  </a:schemeClr>
                </a:solidFill>
              </a:rPr>
              <a:t>Le secteur des </a:t>
            </a:r>
            <a:r>
              <a:rPr lang="fr-FR" sz="4800" dirty="0">
                <a:solidFill>
                  <a:srgbClr val="00B0F0"/>
                </a:solidFill>
              </a:rPr>
              <a:t>TELECOMS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8CBFA3-122A-8448-9EC6-C4890DDF45CD}"/>
              </a:ext>
            </a:extLst>
          </p:cNvPr>
          <p:cNvSpPr/>
          <p:nvPr/>
        </p:nvSpPr>
        <p:spPr>
          <a:xfrm>
            <a:off x="388502" y="3429000"/>
            <a:ext cx="52401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Tx/>
              <a:buChar char="-"/>
            </a:pPr>
            <a:r>
              <a:rPr lang="fr-FR" sz="2000" dirty="0"/>
              <a:t>des opérateurs de Télécommunication</a:t>
            </a:r>
          </a:p>
          <a:p>
            <a:pPr marL="285750" indent="-285750">
              <a:buClr>
                <a:srgbClr val="0070C0"/>
              </a:buClr>
              <a:buFontTx/>
              <a:buChar char="-"/>
            </a:pPr>
            <a:r>
              <a:rPr lang="fr-FR" sz="2000" dirty="0"/>
              <a:t>les sociétés de commercialisation de services</a:t>
            </a:r>
          </a:p>
          <a:p>
            <a:pPr marL="285750" indent="-285750">
              <a:buClr>
                <a:srgbClr val="0070C0"/>
              </a:buClr>
              <a:buFontTx/>
              <a:buChar char="-"/>
            </a:pPr>
            <a:r>
              <a:rPr lang="fr-FR" sz="2000" dirty="0"/>
              <a:t>les sociétés d’accès et de service Internet</a:t>
            </a:r>
          </a:p>
          <a:p>
            <a:pPr marL="285750" indent="-285750">
              <a:buClr>
                <a:srgbClr val="0070C0"/>
              </a:buClr>
              <a:buFontTx/>
              <a:buChar char="-"/>
            </a:pPr>
            <a:r>
              <a:rPr lang="fr-FR" sz="2000" dirty="0"/>
              <a:t>les câblo-opérateurs</a:t>
            </a:r>
          </a:p>
          <a:p>
            <a:pPr marL="285750" indent="-285750">
              <a:buClr>
                <a:srgbClr val="0070C0"/>
              </a:buClr>
              <a:buFontTx/>
              <a:buChar char="-"/>
            </a:pPr>
            <a:r>
              <a:rPr lang="fr-FR" sz="2000" dirty="0"/>
              <a:t>les diffuseurs de programmes audiovisuels</a:t>
            </a:r>
          </a:p>
          <a:p>
            <a:pPr marL="285750" indent="-285750">
              <a:buClr>
                <a:srgbClr val="0070C0"/>
              </a:buClr>
              <a:buFontTx/>
              <a:buChar char="-"/>
            </a:pPr>
            <a:r>
              <a:rPr lang="fr-FR" sz="2000" dirty="0"/>
              <a:t>les sociétés de centres d’appels indépendants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580B5BF-6E87-A046-BC1D-433026949639}"/>
              </a:ext>
            </a:extLst>
          </p:cNvPr>
          <p:cNvSpPr txBox="1"/>
          <p:nvPr/>
        </p:nvSpPr>
        <p:spPr>
          <a:xfrm>
            <a:off x="754263" y="2044005"/>
            <a:ext cx="37770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75000"/>
                  </a:schemeClr>
                </a:solidFill>
              </a:rPr>
              <a:t>LE SECTEUR DES TÉLÉCOMMUNICATIONS REGROUPE :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55D47C8-E277-E047-9A25-9B6E1D9BA623}"/>
              </a:ext>
            </a:extLst>
          </p:cNvPr>
          <p:cNvSpPr txBox="1"/>
          <p:nvPr/>
        </p:nvSpPr>
        <p:spPr>
          <a:xfrm>
            <a:off x="6454023" y="1122447"/>
            <a:ext cx="4750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75000"/>
                  </a:schemeClr>
                </a:solidFill>
              </a:rPr>
              <a:t>LE CONTEXTE ET NOS DÉFIS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15A855CC-5111-D641-8283-CFE5D79C371B}"/>
              </a:ext>
            </a:extLst>
          </p:cNvPr>
          <p:cNvSpPr/>
          <p:nvPr/>
        </p:nvSpPr>
        <p:spPr>
          <a:xfrm>
            <a:off x="6636903" y="2044005"/>
            <a:ext cx="1795897" cy="1796475"/>
          </a:xfrm>
          <a:prstGeom prst="roundRect">
            <a:avLst/>
          </a:prstGeom>
          <a:solidFill>
            <a:srgbClr val="4C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SECTEUR TRÈS CONCURRENTIEL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B93B3053-17BC-7243-B4F0-4A5EBF79C82A}"/>
              </a:ext>
            </a:extLst>
          </p:cNvPr>
          <p:cNvSpPr/>
          <p:nvPr/>
        </p:nvSpPr>
        <p:spPr>
          <a:xfrm>
            <a:off x="9011917" y="2044005"/>
            <a:ext cx="1795897" cy="179647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TRANSFORMA-TION DES MÉTIERS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77D766A0-781C-1B4F-B058-6F0BADD4F1C3}"/>
              </a:ext>
            </a:extLst>
          </p:cNvPr>
          <p:cNvSpPr/>
          <p:nvPr/>
        </p:nvSpPr>
        <p:spPr>
          <a:xfrm>
            <a:off x="9011918" y="4238816"/>
            <a:ext cx="1795897" cy="179647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DEPLOIEMENT DU TRÈS HAUT DÉBIT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4CA3F05B-6212-BF48-AB14-B55B3D888A64}"/>
              </a:ext>
            </a:extLst>
          </p:cNvPr>
          <p:cNvSpPr/>
          <p:nvPr/>
        </p:nvSpPr>
        <p:spPr>
          <a:xfrm>
            <a:off x="6636903" y="4238816"/>
            <a:ext cx="1795897" cy="179647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PROCÈS FRANCE TELECOM</a:t>
            </a:r>
          </a:p>
        </p:txBody>
      </p:sp>
    </p:spTree>
    <p:extLst>
      <p:ext uri="{BB962C8B-B14F-4D97-AF65-F5344CB8AC3E}">
        <p14:creationId xmlns:p14="http://schemas.microsoft.com/office/powerpoint/2010/main" val="371874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37626FC-DF63-C045-90B3-312973ED8977}"/>
              </a:ext>
            </a:extLst>
          </p:cNvPr>
          <p:cNvSpPr txBox="1"/>
          <p:nvPr/>
        </p:nvSpPr>
        <p:spPr>
          <a:xfrm>
            <a:off x="2272145" y="0"/>
            <a:ext cx="7675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>
                    <a:lumMod val="50000"/>
                  </a:schemeClr>
                </a:solidFill>
              </a:rPr>
              <a:t>Le secteur du </a:t>
            </a:r>
            <a:r>
              <a:rPr lang="fr-FR" sz="4800" dirty="0">
                <a:solidFill>
                  <a:srgbClr val="00B0F0"/>
                </a:solidFill>
              </a:rPr>
              <a:t>NUMERIQUE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F754D6-6F2A-1044-AA4D-2A8E28AB1F74}"/>
              </a:ext>
            </a:extLst>
          </p:cNvPr>
          <p:cNvSpPr/>
          <p:nvPr/>
        </p:nvSpPr>
        <p:spPr>
          <a:xfrm>
            <a:off x="490982" y="2961740"/>
            <a:ext cx="515174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dirty="0"/>
          </a:p>
          <a:p>
            <a:pPr algn="just"/>
            <a:r>
              <a:rPr lang="fr-FR" dirty="0"/>
              <a:t>Le Numérique, l’Ingénierie, les Études et le Conseil, l’Évènementiel – branche BETIC</a:t>
            </a:r>
          </a:p>
          <a:p>
            <a:pPr algn="just"/>
            <a:endParaRPr lang="fr-F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28 catégories de métiers très différents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71320 entreprises et 857100 salariés (chiffres 2017)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42 % des entreprises de moins de 50 salariés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43% des entreprises du secteur en Ile de France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Forte proportion de cadres : 59 %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4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C60B15E-9387-8944-AE21-52848E19AD7D}"/>
              </a:ext>
            </a:extLst>
          </p:cNvPr>
          <p:cNvSpPr txBox="1"/>
          <p:nvPr/>
        </p:nvSpPr>
        <p:spPr>
          <a:xfrm>
            <a:off x="586232" y="1922085"/>
            <a:ext cx="3777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75000"/>
                  </a:schemeClr>
                </a:solidFill>
              </a:rPr>
              <a:t>LES GRANDS DOMAINES D’ACTIVITÉS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DB3FF1B-C50C-4641-9E19-9E3EED6D1018}"/>
              </a:ext>
            </a:extLst>
          </p:cNvPr>
          <p:cNvSpPr txBox="1"/>
          <p:nvPr/>
        </p:nvSpPr>
        <p:spPr>
          <a:xfrm>
            <a:off x="6454023" y="1122447"/>
            <a:ext cx="4750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75000"/>
                  </a:schemeClr>
                </a:solidFill>
              </a:rPr>
              <a:t>LE CONTEXTE ET NOS DÉFIS</a:t>
            </a:r>
          </a:p>
        </p:txBody>
      </p:sp>
      <p:sp>
        <p:nvSpPr>
          <p:cNvPr id="8" name="Signalisation droite 7">
            <a:extLst>
              <a:ext uri="{FF2B5EF4-FFF2-40B4-BE49-F238E27FC236}">
                <a16:creationId xmlns:a16="http://schemas.microsoft.com/office/drawing/2014/main" id="{1ECFA2E0-6446-4741-B1F9-D6FA311D50A5}"/>
              </a:ext>
            </a:extLst>
          </p:cNvPr>
          <p:cNvSpPr/>
          <p:nvPr/>
        </p:nvSpPr>
        <p:spPr>
          <a:xfrm>
            <a:off x="6454022" y="1789648"/>
            <a:ext cx="4986137" cy="523220"/>
          </a:xfrm>
          <a:prstGeom prst="homePlate">
            <a:avLst/>
          </a:prstGeom>
          <a:solidFill>
            <a:srgbClr val="58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DIFFICULTÉS POUR RECRUTER</a:t>
            </a:r>
          </a:p>
        </p:txBody>
      </p:sp>
      <p:sp>
        <p:nvSpPr>
          <p:cNvPr id="19" name="Signalisation droite 18">
            <a:extLst>
              <a:ext uri="{FF2B5EF4-FFF2-40B4-BE49-F238E27FC236}">
                <a16:creationId xmlns:a16="http://schemas.microsoft.com/office/drawing/2014/main" id="{ED826E29-F35D-034D-8C1E-F2521805BB62}"/>
              </a:ext>
            </a:extLst>
          </p:cNvPr>
          <p:cNvSpPr/>
          <p:nvPr/>
        </p:nvSpPr>
        <p:spPr>
          <a:xfrm>
            <a:off x="6454021" y="2533838"/>
            <a:ext cx="4986137" cy="523220"/>
          </a:xfrm>
          <a:prstGeom prst="homePlate">
            <a:avLst/>
          </a:prstGeom>
          <a:solidFill>
            <a:srgbClr val="4C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INDUSTRIE EN TRANSFORMATION</a:t>
            </a:r>
          </a:p>
        </p:txBody>
      </p:sp>
      <p:sp>
        <p:nvSpPr>
          <p:cNvPr id="20" name="Signalisation droite 19">
            <a:extLst>
              <a:ext uri="{FF2B5EF4-FFF2-40B4-BE49-F238E27FC236}">
                <a16:creationId xmlns:a16="http://schemas.microsoft.com/office/drawing/2014/main" id="{812DE1D3-3834-8340-8EC2-BB5159E43C35}"/>
              </a:ext>
            </a:extLst>
          </p:cNvPr>
          <p:cNvSpPr/>
          <p:nvPr/>
        </p:nvSpPr>
        <p:spPr>
          <a:xfrm>
            <a:off x="6454020" y="3276407"/>
            <a:ext cx="4986137" cy="5232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JEUNES SALARIÉS EXIGEANTS</a:t>
            </a:r>
          </a:p>
        </p:txBody>
      </p:sp>
      <p:sp>
        <p:nvSpPr>
          <p:cNvPr id="21" name="Signalisation droite 20">
            <a:extLst>
              <a:ext uri="{FF2B5EF4-FFF2-40B4-BE49-F238E27FC236}">
                <a16:creationId xmlns:a16="http://schemas.microsoft.com/office/drawing/2014/main" id="{88155330-8A00-8940-8B7B-D67AC053E6DF}"/>
              </a:ext>
            </a:extLst>
          </p:cNvPr>
          <p:cNvSpPr/>
          <p:nvPr/>
        </p:nvSpPr>
        <p:spPr>
          <a:xfrm>
            <a:off x="6454020" y="4025062"/>
            <a:ext cx="4986137" cy="523220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CADRE DE TRAVAIL QUI SE DIVERSIFIE</a:t>
            </a:r>
          </a:p>
        </p:txBody>
      </p:sp>
      <p:sp>
        <p:nvSpPr>
          <p:cNvPr id="22" name="Signalisation droite 21">
            <a:extLst>
              <a:ext uri="{FF2B5EF4-FFF2-40B4-BE49-F238E27FC236}">
                <a16:creationId xmlns:a16="http://schemas.microsoft.com/office/drawing/2014/main" id="{975DE954-EFFF-284E-9ECC-E6065C44C77A}"/>
              </a:ext>
            </a:extLst>
          </p:cNvPr>
          <p:cNvSpPr/>
          <p:nvPr/>
        </p:nvSpPr>
        <p:spPr>
          <a:xfrm>
            <a:off x="6454019" y="4773717"/>
            <a:ext cx="4986137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TEMPS DE TRAVAIL/TEMPS DE TRAJET</a:t>
            </a:r>
          </a:p>
        </p:txBody>
      </p:sp>
      <p:sp>
        <p:nvSpPr>
          <p:cNvPr id="23" name="Signalisation droite 22">
            <a:extLst>
              <a:ext uri="{FF2B5EF4-FFF2-40B4-BE49-F238E27FC236}">
                <a16:creationId xmlns:a16="http://schemas.microsoft.com/office/drawing/2014/main" id="{FB7AD851-FB93-4241-9956-161B9CC1B664}"/>
              </a:ext>
            </a:extLst>
          </p:cNvPr>
          <p:cNvSpPr/>
          <p:nvPr/>
        </p:nvSpPr>
        <p:spPr>
          <a:xfrm>
            <a:off x="6454019" y="5516286"/>
            <a:ext cx="4986137" cy="523220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UN SECTEUR MASCULIN ET JEUNE</a:t>
            </a:r>
          </a:p>
        </p:txBody>
      </p:sp>
    </p:spTree>
    <p:extLst>
      <p:ext uri="{BB962C8B-B14F-4D97-AF65-F5344CB8AC3E}">
        <p14:creationId xmlns:p14="http://schemas.microsoft.com/office/powerpoint/2010/main" val="255949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551006D-76F4-6C44-B03E-514B43FB7DDB}"/>
              </a:ext>
            </a:extLst>
          </p:cNvPr>
          <p:cNvSpPr txBox="1"/>
          <p:nvPr/>
        </p:nvSpPr>
        <p:spPr>
          <a:xfrm>
            <a:off x="2272145" y="0"/>
            <a:ext cx="7675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bg1">
                    <a:lumMod val="50000"/>
                  </a:schemeClr>
                </a:solidFill>
              </a:rPr>
              <a:t>Le secteur de </a:t>
            </a:r>
            <a:r>
              <a:rPr lang="fr-FR" sz="4800" dirty="0">
                <a:solidFill>
                  <a:srgbClr val="00B0F0"/>
                </a:solidFill>
              </a:rPr>
              <a:t> L’AUDIOVISUEL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8E55D1D-DA97-6240-8771-CC7B8CE6B02C}"/>
              </a:ext>
            </a:extLst>
          </p:cNvPr>
          <p:cNvSpPr txBox="1"/>
          <p:nvPr/>
        </p:nvSpPr>
        <p:spPr>
          <a:xfrm>
            <a:off x="274596" y="1026382"/>
            <a:ext cx="4750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75000"/>
                  </a:schemeClr>
                </a:solidFill>
              </a:rPr>
              <a:t>LE SECTEUR DE L’AUDIOVISUEL REGROUPE :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E3AB93-8E84-CC47-A5C3-221D3F461F9C}"/>
              </a:ext>
            </a:extLst>
          </p:cNvPr>
          <p:cNvSpPr/>
          <p:nvPr/>
        </p:nvSpPr>
        <p:spPr>
          <a:xfrm>
            <a:off x="5288704" y="1085695"/>
            <a:ext cx="641920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les chaînes de TV, les radios, les entreprises de la production cinématographique et audiovisuelle, l’édition phonographique, les artistes interprètes de télévision et les mannequins. </a:t>
            </a:r>
          </a:p>
          <a:p>
            <a:r>
              <a:rPr lang="fr-FR" sz="1400" dirty="0"/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DD03E43-90E4-2A40-A2CC-3A53D7757D49}"/>
              </a:ext>
            </a:extLst>
          </p:cNvPr>
          <p:cNvSpPr txBox="1"/>
          <p:nvPr/>
        </p:nvSpPr>
        <p:spPr>
          <a:xfrm>
            <a:off x="4185104" y="2642269"/>
            <a:ext cx="4750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75000"/>
                  </a:schemeClr>
                </a:solidFill>
              </a:rPr>
              <a:t>LE CONTEXTE ET NOS DÉFIS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ACCFACB4-4994-EB47-BB13-10C26F467F2E}"/>
              </a:ext>
            </a:extLst>
          </p:cNvPr>
          <p:cNvSpPr/>
          <p:nvPr/>
        </p:nvSpPr>
        <p:spPr>
          <a:xfrm>
            <a:off x="1100590" y="3494241"/>
            <a:ext cx="690880" cy="692498"/>
          </a:xfrm>
          <a:prstGeom prst="ellipse">
            <a:avLst/>
          </a:prstGeom>
          <a:solidFill>
            <a:srgbClr val="4C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6930B36-1690-4A43-B7BF-EA91009BDB1E}"/>
              </a:ext>
            </a:extLst>
          </p:cNvPr>
          <p:cNvSpPr/>
          <p:nvPr/>
        </p:nvSpPr>
        <p:spPr>
          <a:xfrm>
            <a:off x="3431903" y="3494241"/>
            <a:ext cx="690880" cy="6924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17756B0-147B-544D-B279-054DA826DF23}"/>
              </a:ext>
            </a:extLst>
          </p:cNvPr>
          <p:cNvSpPr/>
          <p:nvPr/>
        </p:nvSpPr>
        <p:spPr>
          <a:xfrm>
            <a:off x="5753546" y="3614133"/>
            <a:ext cx="690880" cy="69249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B6D0953-C44F-4847-96AB-C6FC922FE497}"/>
              </a:ext>
            </a:extLst>
          </p:cNvPr>
          <p:cNvSpPr/>
          <p:nvPr/>
        </p:nvSpPr>
        <p:spPr>
          <a:xfrm>
            <a:off x="7895397" y="3614133"/>
            <a:ext cx="690880" cy="69249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8C27F59-64D7-7541-A29A-D5DBB5B7856E}"/>
              </a:ext>
            </a:extLst>
          </p:cNvPr>
          <p:cNvSpPr/>
          <p:nvPr/>
        </p:nvSpPr>
        <p:spPr>
          <a:xfrm>
            <a:off x="9983613" y="3587036"/>
            <a:ext cx="690880" cy="692498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18" name="Chevron 17">
            <a:extLst>
              <a:ext uri="{FF2B5EF4-FFF2-40B4-BE49-F238E27FC236}">
                <a16:creationId xmlns:a16="http://schemas.microsoft.com/office/drawing/2014/main" id="{1B5CD85D-BC91-5342-8CE1-FE1ED1ABB61C}"/>
              </a:ext>
            </a:extLst>
          </p:cNvPr>
          <p:cNvSpPr/>
          <p:nvPr/>
        </p:nvSpPr>
        <p:spPr>
          <a:xfrm>
            <a:off x="613833" y="5111929"/>
            <a:ext cx="1883257" cy="944767"/>
          </a:xfrm>
          <a:prstGeom prst="chevron">
            <a:avLst/>
          </a:prstGeom>
          <a:solidFill>
            <a:srgbClr val="4C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SECTEUR TRÈS </a:t>
            </a:r>
            <a:r>
              <a:rPr lang="fr-FR" sz="1600" dirty="0">
                <a:solidFill>
                  <a:schemeClr val="bg1"/>
                </a:solidFill>
              </a:rPr>
              <a:t>ÉMIETTÉ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9" name="Chevron 18">
            <a:extLst>
              <a:ext uri="{FF2B5EF4-FFF2-40B4-BE49-F238E27FC236}">
                <a16:creationId xmlns:a16="http://schemas.microsoft.com/office/drawing/2014/main" id="{6767A872-82C0-2147-8AF8-7A83D819E0D3}"/>
              </a:ext>
            </a:extLst>
          </p:cNvPr>
          <p:cNvSpPr/>
          <p:nvPr/>
        </p:nvSpPr>
        <p:spPr>
          <a:xfrm>
            <a:off x="2562562" y="5116126"/>
            <a:ext cx="2429563" cy="944767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ANIMATION</a:t>
            </a:r>
            <a:r>
              <a:rPr lang="fr-FR" sz="1400" dirty="0">
                <a:solidFill>
                  <a:schemeClr val="bg1"/>
                </a:solidFill>
              </a:rPr>
              <a:t> ET DEVELOPPEMENT DIFFICIL</a:t>
            </a:r>
          </a:p>
        </p:txBody>
      </p:sp>
      <p:sp>
        <p:nvSpPr>
          <p:cNvPr id="20" name="Chevron 19">
            <a:extLst>
              <a:ext uri="{FF2B5EF4-FFF2-40B4-BE49-F238E27FC236}">
                <a16:creationId xmlns:a16="http://schemas.microsoft.com/office/drawing/2014/main" id="{2EE28FC2-60CB-D346-8D62-B19F3533A4B7}"/>
              </a:ext>
            </a:extLst>
          </p:cNvPr>
          <p:cNvSpPr/>
          <p:nvPr/>
        </p:nvSpPr>
        <p:spPr>
          <a:xfrm>
            <a:off x="9274407" y="5111929"/>
            <a:ext cx="2138536" cy="944767"/>
          </a:xfrm>
          <a:prstGeom prst="chevr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PRÉCARITÉ/ACCOMPAGNEMENT</a:t>
            </a:r>
          </a:p>
        </p:txBody>
      </p:sp>
      <p:sp>
        <p:nvSpPr>
          <p:cNvPr id="21" name="Chevron 20">
            <a:extLst>
              <a:ext uri="{FF2B5EF4-FFF2-40B4-BE49-F238E27FC236}">
                <a16:creationId xmlns:a16="http://schemas.microsoft.com/office/drawing/2014/main" id="{622560EA-AAFF-5340-B63B-6EFF2F6C337E}"/>
              </a:ext>
            </a:extLst>
          </p:cNvPr>
          <p:cNvSpPr/>
          <p:nvPr/>
        </p:nvSpPr>
        <p:spPr>
          <a:xfrm>
            <a:off x="5057597" y="5116125"/>
            <a:ext cx="2138073" cy="944767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CHÔMAGE ET </a:t>
            </a:r>
            <a:r>
              <a:rPr lang="fr-FR" sz="1400" dirty="0">
                <a:solidFill>
                  <a:schemeClr val="bg1"/>
                </a:solidFill>
              </a:rPr>
              <a:t>PRÉCARITÉ</a:t>
            </a:r>
            <a:r>
              <a:rPr lang="fr-FR" sz="1600" dirty="0">
                <a:solidFill>
                  <a:schemeClr val="bg1"/>
                </a:solidFill>
              </a:rPr>
              <a:t> IMPORTANT</a:t>
            </a:r>
          </a:p>
        </p:txBody>
      </p:sp>
      <p:sp>
        <p:nvSpPr>
          <p:cNvPr id="22" name="Chevron 21">
            <a:extLst>
              <a:ext uri="{FF2B5EF4-FFF2-40B4-BE49-F238E27FC236}">
                <a16:creationId xmlns:a16="http://schemas.microsoft.com/office/drawing/2014/main" id="{86D523F7-D34F-BE4A-A0C5-59871607DF00}"/>
              </a:ext>
            </a:extLst>
          </p:cNvPr>
          <p:cNvSpPr/>
          <p:nvPr/>
        </p:nvSpPr>
        <p:spPr>
          <a:xfrm>
            <a:off x="7165577" y="5114027"/>
            <a:ext cx="2108830" cy="944767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RESPECT DU CODE </a:t>
            </a:r>
            <a:r>
              <a:rPr lang="fr-FR" sz="1400" dirty="0">
                <a:solidFill>
                  <a:schemeClr val="bg1"/>
                </a:solidFill>
              </a:rPr>
              <a:t>DU</a:t>
            </a:r>
            <a:r>
              <a:rPr lang="fr-FR" sz="1600" dirty="0">
                <a:solidFill>
                  <a:schemeClr val="bg1"/>
                </a:solidFill>
              </a:rPr>
              <a:t> TRAVAIL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37FF6363-EA56-644C-915A-619B987F0F55}"/>
              </a:ext>
            </a:extLst>
          </p:cNvPr>
          <p:cNvCxnSpPr>
            <a:cxnSpLocks/>
          </p:cNvCxnSpPr>
          <p:nvPr/>
        </p:nvCxnSpPr>
        <p:spPr>
          <a:xfrm>
            <a:off x="1446030" y="4187213"/>
            <a:ext cx="4908" cy="944767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AA5E5338-8CDD-8A4B-8A80-B17A7880BAEE}"/>
              </a:ext>
            </a:extLst>
          </p:cNvPr>
          <p:cNvCxnSpPr>
            <a:cxnSpLocks/>
          </p:cNvCxnSpPr>
          <p:nvPr/>
        </p:nvCxnSpPr>
        <p:spPr>
          <a:xfrm flipH="1">
            <a:off x="3767995" y="4171358"/>
            <a:ext cx="11689" cy="944767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CDC6285D-E3D9-3D44-926A-F89B3F44D5BA}"/>
              </a:ext>
            </a:extLst>
          </p:cNvPr>
          <p:cNvCxnSpPr>
            <a:cxnSpLocks/>
          </p:cNvCxnSpPr>
          <p:nvPr/>
        </p:nvCxnSpPr>
        <p:spPr>
          <a:xfrm flipH="1">
            <a:off x="6096741" y="4275338"/>
            <a:ext cx="464" cy="836591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2FC602BA-7D04-C748-9A05-340561F6E19A}"/>
              </a:ext>
            </a:extLst>
          </p:cNvPr>
          <p:cNvCxnSpPr>
            <a:cxnSpLocks/>
          </p:cNvCxnSpPr>
          <p:nvPr/>
        </p:nvCxnSpPr>
        <p:spPr>
          <a:xfrm>
            <a:off x="8217948" y="4279534"/>
            <a:ext cx="0" cy="836591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D7994AB3-A051-354B-86AE-7080915C1A68}"/>
              </a:ext>
            </a:extLst>
          </p:cNvPr>
          <p:cNvCxnSpPr>
            <a:cxnSpLocks/>
          </p:cNvCxnSpPr>
          <p:nvPr/>
        </p:nvCxnSpPr>
        <p:spPr>
          <a:xfrm>
            <a:off x="10321742" y="4279534"/>
            <a:ext cx="14622" cy="836591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69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D0F22B0-D33A-1844-8192-CA5691714382}"/>
              </a:ext>
            </a:extLst>
          </p:cNvPr>
          <p:cNvSpPr txBox="1"/>
          <p:nvPr/>
        </p:nvSpPr>
        <p:spPr>
          <a:xfrm>
            <a:off x="2272145" y="0"/>
            <a:ext cx="7675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>
                    <a:lumMod val="50000"/>
                  </a:schemeClr>
                </a:solidFill>
              </a:rPr>
              <a:t>Le secteur du </a:t>
            </a:r>
            <a:r>
              <a:rPr lang="fr-FR" sz="4800" dirty="0">
                <a:solidFill>
                  <a:srgbClr val="00B0F0"/>
                </a:solidFill>
              </a:rPr>
              <a:t>PAPIER-CARTON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DE4AADF-E018-2642-B987-E299B0A727E1}"/>
              </a:ext>
            </a:extLst>
          </p:cNvPr>
          <p:cNvSpPr txBox="1"/>
          <p:nvPr/>
        </p:nvSpPr>
        <p:spPr>
          <a:xfrm>
            <a:off x="4435876" y="1848166"/>
            <a:ext cx="4750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75000"/>
                  </a:schemeClr>
                </a:solidFill>
              </a:rPr>
              <a:t>LE CONTEXTE ET NOS DÉFIS</a:t>
            </a:r>
          </a:p>
        </p:txBody>
      </p:sp>
      <p:sp>
        <p:nvSpPr>
          <p:cNvPr id="6" name="Rectangle avec flèche vers le haut 5">
            <a:extLst>
              <a:ext uri="{FF2B5EF4-FFF2-40B4-BE49-F238E27FC236}">
                <a16:creationId xmlns:a16="http://schemas.microsoft.com/office/drawing/2014/main" id="{17192722-0625-984B-816A-8D0F66B188A4}"/>
              </a:ext>
            </a:extLst>
          </p:cNvPr>
          <p:cNvSpPr/>
          <p:nvPr/>
        </p:nvSpPr>
        <p:spPr>
          <a:xfrm>
            <a:off x="1400700" y="3448409"/>
            <a:ext cx="1402081" cy="2118360"/>
          </a:xfrm>
          <a:prstGeom prst="upArrowCallout">
            <a:avLst/>
          </a:prstGeom>
          <a:solidFill>
            <a:srgbClr val="58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70 000 SALARIÉS</a:t>
            </a:r>
          </a:p>
        </p:txBody>
      </p:sp>
      <p:sp>
        <p:nvSpPr>
          <p:cNvPr id="7" name="Rectangle avec flèche vers le haut 6">
            <a:extLst>
              <a:ext uri="{FF2B5EF4-FFF2-40B4-BE49-F238E27FC236}">
                <a16:creationId xmlns:a16="http://schemas.microsoft.com/office/drawing/2014/main" id="{37A748EC-9DCB-DE43-9AF1-FACC657CFAFE}"/>
              </a:ext>
            </a:extLst>
          </p:cNvPr>
          <p:cNvSpPr/>
          <p:nvPr/>
        </p:nvSpPr>
        <p:spPr>
          <a:xfrm>
            <a:off x="2970418" y="3448409"/>
            <a:ext cx="1402081" cy="2118360"/>
          </a:xfrm>
          <a:prstGeom prst="upArrowCallout">
            <a:avLst/>
          </a:prstGeom>
          <a:solidFill>
            <a:srgbClr val="4C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PRODUCTION EN BAISSE</a:t>
            </a:r>
          </a:p>
        </p:txBody>
      </p:sp>
      <p:sp>
        <p:nvSpPr>
          <p:cNvPr id="8" name="Rectangle avec flèche vers le haut 7">
            <a:extLst>
              <a:ext uri="{FF2B5EF4-FFF2-40B4-BE49-F238E27FC236}">
                <a16:creationId xmlns:a16="http://schemas.microsoft.com/office/drawing/2014/main" id="{5BCEBBFB-5766-7C4D-A292-FCAA257BF047}"/>
              </a:ext>
            </a:extLst>
          </p:cNvPr>
          <p:cNvSpPr/>
          <p:nvPr/>
        </p:nvSpPr>
        <p:spPr>
          <a:xfrm>
            <a:off x="4470171" y="3448409"/>
            <a:ext cx="1542011" cy="2118360"/>
          </a:xfrm>
          <a:prstGeom prst="upArrowCallo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SUBSTITUTION DU PAPIER PAR LE NUMÉRIQUE</a:t>
            </a:r>
          </a:p>
        </p:txBody>
      </p:sp>
      <p:sp>
        <p:nvSpPr>
          <p:cNvPr id="9" name="Rectangle avec flèche vers le haut 8">
            <a:extLst>
              <a:ext uri="{FF2B5EF4-FFF2-40B4-BE49-F238E27FC236}">
                <a16:creationId xmlns:a16="http://schemas.microsoft.com/office/drawing/2014/main" id="{90053C61-F700-264A-8CAD-9FD34C2965DB}"/>
              </a:ext>
            </a:extLst>
          </p:cNvPr>
          <p:cNvSpPr/>
          <p:nvPr/>
        </p:nvSpPr>
        <p:spPr>
          <a:xfrm>
            <a:off x="6109854" y="3429000"/>
            <a:ext cx="1402081" cy="2118360"/>
          </a:xfrm>
          <a:prstGeom prst="upArrowCallo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PRODUCTION EN HAUSSE GRÂCE AU E-COMMERCE</a:t>
            </a:r>
          </a:p>
        </p:txBody>
      </p:sp>
      <p:sp>
        <p:nvSpPr>
          <p:cNvPr id="10" name="Signalisation droite 9">
            <a:extLst>
              <a:ext uri="{FF2B5EF4-FFF2-40B4-BE49-F238E27FC236}">
                <a16:creationId xmlns:a16="http://schemas.microsoft.com/office/drawing/2014/main" id="{5068D0CF-4991-3542-9E72-C0EE1EC91F6F}"/>
              </a:ext>
            </a:extLst>
          </p:cNvPr>
          <p:cNvSpPr/>
          <p:nvPr/>
        </p:nvSpPr>
        <p:spPr>
          <a:xfrm>
            <a:off x="1400700" y="2778995"/>
            <a:ext cx="1402081" cy="437846"/>
          </a:xfrm>
          <a:prstGeom prst="homePlate">
            <a:avLst/>
          </a:prstGeom>
          <a:solidFill>
            <a:srgbClr val="58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11" name="Signalisation droite 10">
            <a:extLst>
              <a:ext uri="{FF2B5EF4-FFF2-40B4-BE49-F238E27FC236}">
                <a16:creationId xmlns:a16="http://schemas.microsoft.com/office/drawing/2014/main" id="{EFC7466F-975D-1548-85A1-92D640BCE875}"/>
              </a:ext>
            </a:extLst>
          </p:cNvPr>
          <p:cNvSpPr/>
          <p:nvPr/>
        </p:nvSpPr>
        <p:spPr>
          <a:xfrm>
            <a:off x="2970416" y="2764238"/>
            <a:ext cx="1402081" cy="437846"/>
          </a:xfrm>
          <a:prstGeom prst="homePlate">
            <a:avLst/>
          </a:prstGeom>
          <a:solidFill>
            <a:srgbClr val="4C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12" name="Signalisation droite 11">
            <a:extLst>
              <a:ext uri="{FF2B5EF4-FFF2-40B4-BE49-F238E27FC236}">
                <a16:creationId xmlns:a16="http://schemas.microsoft.com/office/drawing/2014/main" id="{17337E61-6087-3C4C-8F20-1626C74C524E}"/>
              </a:ext>
            </a:extLst>
          </p:cNvPr>
          <p:cNvSpPr/>
          <p:nvPr/>
        </p:nvSpPr>
        <p:spPr>
          <a:xfrm>
            <a:off x="4511970" y="2759158"/>
            <a:ext cx="1402081" cy="437846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13" name="Signalisation droite 12">
            <a:extLst>
              <a:ext uri="{FF2B5EF4-FFF2-40B4-BE49-F238E27FC236}">
                <a16:creationId xmlns:a16="http://schemas.microsoft.com/office/drawing/2014/main" id="{CB9DD24A-4A5A-D840-8A1A-416DBF3EF0AD}"/>
              </a:ext>
            </a:extLst>
          </p:cNvPr>
          <p:cNvSpPr/>
          <p:nvPr/>
        </p:nvSpPr>
        <p:spPr>
          <a:xfrm>
            <a:off x="6109853" y="2759158"/>
            <a:ext cx="1402081" cy="437846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14" name="Signalisation droite 13">
            <a:extLst>
              <a:ext uri="{FF2B5EF4-FFF2-40B4-BE49-F238E27FC236}">
                <a16:creationId xmlns:a16="http://schemas.microsoft.com/office/drawing/2014/main" id="{FDB7B5FC-A2BC-F041-9D7A-2643700655F0}"/>
              </a:ext>
            </a:extLst>
          </p:cNvPr>
          <p:cNvSpPr/>
          <p:nvPr/>
        </p:nvSpPr>
        <p:spPr>
          <a:xfrm>
            <a:off x="7707736" y="2759158"/>
            <a:ext cx="1402081" cy="437846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15" name="Signalisation droite 14">
            <a:extLst>
              <a:ext uri="{FF2B5EF4-FFF2-40B4-BE49-F238E27FC236}">
                <a16:creationId xmlns:a16="http://schemas.microsoft.com/office/drawing/2014/main" id="{31DBD81C-F8D5-214D-8586-0A41F724647F}"/>
              </a:ext>
            </a:extLst>
          </p:cNvPr>
          <p:cNvSpPr/>
          <p:nvPr/>
        </p:nvSpPr>
        <p:spPr>
          <a:xfrm>
            <a:off x="9390667" y="2759158"/>
            <a:ext cx="1402081" cy="437846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6</a:t>
            </a:r>
          </a:p>
        </p:txBody>
      </p:sp>
      <p:sp>
        <p:nvSpPr>
          <p:cNvPr id="19" name="Rectangle avec flèche vers le haut 18">
            <a:extLst>
              <a:ext uri="{FF2B5EF4-FFF2-40B4-BE49-F238E27FC236}">
                <a16:creationId xmlns:a16="http://schemas.microsoft.com/office/drawing/2014/main" id="{E50CD825-26D5-1048-B610-AB03A2E9CDF7}"/>
              </a:ext>
            </a:extLst>
          </p:cNvPr>
          <p:cNvSpPr/>
          <p:nvPr/>
        </p:nvSpPr>
        <p:spPr>
          <a:xfrm>
            <a:off x="7609607" y="3429000"/>
            <a:ext cx="1542010" cy="2118360"/>
          </a:xfrm>
          <a:prstGeom prst="upArrowCallou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FORMATION/RE-CLASSEMENT</a:t>
            </a:r>
          </a:p>
        </p:txBody>
      </p:sp>
      <p:sp>
        <p:nvSpPr>
          <p:cNvPr id="20" name="Rectangle avec flèche vers le haut 19">
            <a:extLst>
              <a:ext uri="{FF2B5EF4-FFF2-40B4-BE49-F238E27FC236}">
                <a16:creationId xmlns:a16="http://schemas.microsoft.com/office/drawing/2014/main" id="{98248CC9-01B2-8E47-9FA2-C50E344DBFE3}"/>
              </a:ext>
            </a:extLst>
          </p:cNvPr>
          <p:cNvSpPr/>
          <p:nvPr/>
        </p:nvSpPr>
        <p:spPr>
          <a:xfrm>
            <a:off x="9249290" y="3429000"/>
            <a:ext cx="1542010" cy="2118360"/>
          </a:xfrm>
          <a:prstGeom prst="upArrowCallou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DES DÉFAILLANCE D’ENTREPRISES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D0D6E9A-05A3-4A4C-8E12-674FA92833A1}"/>
              </a:ext>
            </a:extLst>
          </p:cNvPr>
          <p:cNvSpPr txBox="1"/>
          <p:nvPr/>
        </p:nvSpPr>
        <p:spPr>
          <a:xfrm>
            <a:off x="837881" y="829566"/>
            <a:ext cx="10191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3 activités composent ce secteur, la production (qui part de la matière première, le papier), la transformation (qui livre le produit fini, prêt à être consommé) et la distribution, qui le commercialise. </a:t>
            </a:r>
          </a:p>
        </p:txBody>
      </p:sp>
    </p:spTree>
    <p:extLst>
      <p:ext uri="{BB962C8B-B14F-4D97-AF65-F5344CB8AC3E}">
        <p14:creationId xmlns:p14="http://schemas.microsoft.com/office/powerpoint/2010/main" val="284134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4C3F2B3-783C-554F-A861-FA0AB14752A6}"/>
              </a:ext>
            </a:extLst>
          </p:cNvPr>
          <p:cNvSpPr txBox="1"/>
          <p:nvPr/>
        </p:nvSpPr>
        <p:spPr>
          <a:xfrm>
            <a:off x="2272145" y="0"/>
            <a:ext cx="7675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>
                    <a:lumMod val="50000"/>
                  </a:schemeClr>
                </a:solidFill>
              </a:rPr>
              <a:t>Le secteur des </a:t>
            </a:r>
            <a:r>
              <a:rPr lang="fr-FR" sz="4800" dirty="0">
                <a:solidFill>
                  <a:srgbClr val="00B0F0"/>
                </a:solidFill>
              </a:rPr>
              <a:t>JOURNALISTES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3B9347-4BA0-4443-950C-58EF803EF676}"/>
              </a:ext>
            </a:extLst>
          </p:cNvPr>
          <p:cNvSpPr/>
          <p:nvPr/>
        </p:nvSpPr>
        <p:spPr>
          <a:xfrm>
            <a:off x="471819" y="2823782"/>
            <a:ext cx="62517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fr-FR" dirty="0"/>
              <a:t>Défendre le statut des journalistes de tous les médias 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fr-FR" dirty="0"/>
              <a:t>Prévenir toute attaque contre la profession, le passage de confrères sous d’autres conventions collectives que celle des journalistes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fr-FR" dirty="0"/>
              <a:t>Lutter contre la précarisation des pigistes, CDD et des stagiaires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fr-FR" dirty="0"/>
              <a:t>Sauvegarder l’indépendance des journalistes 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fr-FR" dirty="0"/>
              <a:t>Agir pour prévenir les atteintes à la protection des sources d’information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1E01EB8-4C97-6D43-B873-2830F2326400}"/>
              </a:ext>
            </a:extLst>
          </p:cNvPr>
          <p:cNvSpPr txBox="1"/>
          <p:nvPr/>
        </p:nvSpPr>
        <p:spPr>
          <a:xfrm>
            <a:off x="2074935" y="1765946"/>
            <a:ext cx="4750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75000"/>
                  </a:schemeClr>
                </a:solidFill>
              </a:rPr>
              <a:t>5 MISSIONS CLÉS: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56911D-9146-5546-862E-939931BDA2C5}"/>
              </a:ext>
            </a:extLst>
          </p:cNvPr>
          <p:cNvSpPr/>
          <p:nvPr/>
        </p:nvSpPr>
        <p:spPr>
          <a:xfrm>
            <a:off x="8585786" y="1765946"/>
            <a:ext cx="1747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75000"/>
                  </a:schemeClr>
                </a:solidFill>
              </a:rPr>
              <a:t>NOS DÉFIS</a:t>
            </a:r>
            <a:endParaRPr lang="fr-FR" sz="2800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6968E3A-3244-8D4F-9622-028AF949909F}"/>
              </a:ext>
            </a:extLst>
          </p:cNvPr>
          <p:cNvSpPr/>
          <p:nvPr/>
        </p:nvSpPr>
        <p:spPr>
          <a:xfrm>
            <a:off x="7438303" y="2823782"/>
            <a:ext cx="1795897" cy="179647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BEAUCOUP D’APPELÉS, PEU D’ÉLUS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8006F03-B7CB-E544-949E-2F915EBD3255}"/>
              </a:ext>
            </a:extLst>
          </p:cNvPr>
          <p:cNvSpPr/>
          <p:nvPr/>
        </p:nvSpPr>
        <p:spPr>
          <a:xfrm>
            <a:off x="9769127" y="2823782"/>
            <a:ext cx="1795897" cy="179647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PRÉCARITÉ ET FÉMINISATION</a:t>
            </a:r>
          </a:p>
        </p:txBody>
      </p:sp>
    </p:spTree>
    <p:extLst>
      <p:ext uri="{BB962C8B-B14F-4D97-AF65-F5344CB8AC3E}">
        <p14:creationId xmlns:p14="http://schemas.microsoft.com/office/powerpoint/2010/main" val="238775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1322FFF-F58D-2343-90EF-F6FDC41778DA}"/>
              </a:ext>
            </a:extLst>
          </p:cNvPr>
          <p:cNvSpPr txBox="1"/>
          <p:nvPr/>
        </p:nvSpPr>
        <p:spPr>
          <a:xfrm>
            <a:off x="2272145" y="0"/>
            <a:ext cx="7675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>
                    <a:lumMod val="50000"/>
                  </a:schemeClr>
                </a:solidFill>
              </a:rPr>
              <a:t>Le secteur de </a:t>
            </a:r>
            <a:r>
              <a:rPr lang="fr-FR" sz="4800" dirty="0">
                <a:solidFill>
                  <a:srgbClr val="00B0F0"/>
                </a:solidFill>
              </a:rPr>
              <a:t>L’EDITION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3276736-8A4B-FC49-9A20-CD572BF01B2C}"/>
              </a:ext>
            </a:extLst>
          </p:cNvPr>
          <p:cNvSpPr txBox="1"/>
          <p:nvPr/>
        </p:nvSpPr>
        <p:spPr>
          <a:xfrm>
            <a:off x="754671" y="1879210"/>
            <a:ext cx="3034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SOUS LE TERME « ÉDITION » SONT REGROUPÉS LES SECTEURS DE :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3E7B19-DA6F-534C-B1D2-EC7B55A860D6}"/>
              </a:ext>
            </a:extLst>
          </p:cNvPr>
          <p:cNvSpPr/>
          <p:nvPr/>
        </p:nvSpPr>
        <p:spPr>
          <a:xfrm>
            <a:off x="754671" y="2802540"/>
            <a:ext cx="37424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70C0"/>
              </a:buClr>
            </a:pPr>
            <a:r>
              <a:rPr lang="fr-FR" sz="2800" b="1" dirty="0">
                <a:solidFill>
                  <a:schemeClr val="accent5">
                    <a:lumMod val="75000"/>
                  </a:schemeClr>
                </a:solidFill>
              </a:rPr>
              <a:t>l’édition, la librairie, la papeterie-bureautique, la reprographie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659BCCF-4A1A-DF4C-9595-AA2DAB3DD8B0}"/>
              </a:ext>
            </a:extLst>
          </p:cNvPr>
          <p:cNvSpPr txBox="1"/>
          <p:nvPr/>
        </p:nvSpPr>
        <p:spPr>
          <a:xfrm>
            <a:off x="5109316" y="1212009"/>
            <a:ext cx="4750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75000"/>
                  </a:schemeClr>
                </a:solidFill>
              </a:rPr>
              <a:t>LE CONTEXTE ET NOS DÉFIS</a:t>
            </a:r>
          </a:p>
        </p:txBody>
      </p:sp>
      <p:sp>
        <p:nvSpPr>
          <p:cNvPr id="10" name="Signalisation droite 9">
            <a:extLst>
              <a:ext uri="{FF2B5EF4-FFF2-40B4-BE49-F238E27FC236}">
                <a16:creationId xmlns:a16="http://schemas.microsoft.com/office/drawing/2014/main" id="{003ADCF6-2CA4-C147-841A-68FF624461C1}"/>
              </a:ext>
            </a:extLst>
          </p:cNvPr>
          <p:cNvSpPr/>
          <p:nvPr/>
        </p:nvSpPr>
        <p:spPr>
          <a:xfrm>
            <a:off x="5109315" y="1879210"/>
            <a:ext cx="4986137" cy="523220"/>
          </a:xfrm>
          <a:prstGeom prst="homePlate">
            <a:avLst/>
          </a:prstGeom>
          <a:solidFill>
            <a:srgbClr val="58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SECTEUR RENTABLE MAIS EN BAISSE</a:t>
            </a:r>
          </a:p>
        </p:txBody>
      </p:sp>
      <p:sp>
        <p:nvSpPr>
          <p:cNvPr id="11" name="Signalisation droite 10">
            <a:extLst>
              <a:ext uri="{FF2B5EF4-FFF2-40B4-BE49-F238E27FC236}">
                <a16:creationId xmlns:a16="http://schemas.microsoft.com/office/drawing/2014/main" id="{3942002E-3BD2-604D-9FAB-C635F871DB46}"/>
              </a:ext>
            </a:extLst>
          </p:cNvPr>
          <p:cNvSpPr/>
          <p:nvPr/>
        </p:nvSpPr>
        <p:spPr>
          <a:xfrm>
            <a:off x="5109314" y="2623400"/>
            <a:ext cx="4986137" cy="523220"/>
          </a:xfrm>
          <a:prstGeom prst="homePlate">
            <a:avLst/>
          </a:prstGeom>
          <a:solidFill>
            <a:srgbClr val="4C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INTERVENTION PUBLIQUE FAIBLE</a:t>
            </a:r>
          </a:p>
        </p:txBody>
      </p:sp>
      <p:sp>
        <p:nvSpPr>
          <p:cNvPr id="12" name="Signalisation droite 11">
            <a:extLst>
              <a:ext uri="{FF2B5EF4-FFF2-40B4-BE49-F238E27FC236}">
                <a16:creationId xmlns:a16="http://schemas.microsoft.com/office/drawing/2014/main" id="{DACBDC3B-684F-1D45-9C2A-83BB38DE78D1}"/>
              </a:ext>
            </a:extLst>
          </p:cNvPr>
          <p:cNvSpPr/>
          <p:nvPr/>
        </p:nvSpPr>
        <p:spPr>
          <a:xfrm>
            <a:off x="5109313" y="3365969"/>
            <a:ext cx="4986137" cy="52322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MULTITUDES DE POINTS DE VENTE MAIS PEU DE SALARIÉS</a:t>
            </a:r>
          </a:p>
        </p:txBody>
      </p:sp>
      <p:sp>
        <p:nvSpPr>
          <p:cNvPr id="13" name="Signalisation droite 12">
            <a:extLst>
              <a:ext uri="{FF2B5EF4-FFF2-40B4-BE49-F238E27FC236}">
                <a16:creationId xmlns:a16="http://schemas.microsoft.com/office/drawing/2014/main" id="{B24BDF2F-ACCE-C145-B386-DD079DA455DA}"/>
              </a:ext>
            </a:extLst>
          </p:cNvPr>
          <p:cNvSpPr/>
          <p:nvPr/>
        </p:nvSpPr>
        <p:spPr>
          <a:xfrm>
            <a:off x="5109313" y="4114624"/>
            <a:ext cx="4986137" cy="523220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CONCURRENCE FORTE D’INTERNET</a:t>
            </a:r>
          </a:p>
        </p:txBody>
      </p:sp>
      <p:sp>
        <p:nvSpPr>
          <p:cNvPr id="14" name="Signalisation droite 13">
            <a:extLst>
              <a:ext uri="{FF2B5EF4-FFF2-40B4-BE49-F238E27FC236}">
                <a16:creationId xmlns:a16="http://schemas.microsoft.com/office/drawing/2014/main" id="{7A132F03-95CE-0D45-BB97-A3743670B83F}"/>
              </a:ext>
            </a:extLst>
          </p:cNvPr>
          <p:cNvSpPr/>
          <p:nvPr/>
        </p:nvSpPr>
        <p:spPr>
          <a:xfrm>
            <a:off x="5109312" y="4863279"/>
            <a:ext cx="4986137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ÉVOLUTION DE CARRIÈRE</a:t>
            </a:r>
          </a:p>
        </p:txBody>
      </p:sp>
      <p:sp>
        <p:nvSpPr>
          <p:cNvPr id="15" name="Signalisation droite 14">
            <a:extLst>
              <a:ext uri="{FF2B5EF4-FFF2-40B4-BE49-F238E27FC236}">
                <a16:creationId xmlns:a16="http://schemas.microsoft.com/office/drawing/2014/main" id="{BEB37BC4-517E-E045-91AD-A726D3CA9227}"/>
              </a:ext>
            </a:extLst>
          </p:cNvPr>
          <p:cNvSpPr/>
          <p:nvPr/>
        </p:nvSpPr>
        <p:spPr>
          <a:xfrm>
            <a:off x="5109312" y="5605848"/>
            <a:ext cx="4986137" cy="523220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REVALORISATION SALARIALE</a:t>
            </a:r>
          </a:p>
        </p:txBody>
      </p:sp>
    </p:spTree>
    <p:extLst>
      <p:ext uri="{BB962C8B-B14F-4D97-AF65-F5344CB8AC3E}">
        <p14:creationId xmlns:p14="http://schemas.microsoft.com/office/powerpoint/2010/main" val="380085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109FDFC4-B511-C244-94B4-57C9B18B0AA6}"/>
              </a:ext>
            </a:extLst>
          </p:cNvPr>
          <p:cNvSpPr txBox="1"/>
          <p:nvPr/>
        </p:nvSpPr>
        <p:spPr>
          <a:xfrm>
            <a:off x="4195238" y="731955"/>
            <a:ext cx="4785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B0F0"/>
                </a:solidFill>
              </a:rPr>
              <a:t>ASSISTANCE AUX SECTIONS ET </a:t>
            </a:r>
          </a:p>
          <a:p>
            <a:pPr algn="ctr"/>
            <a:r>
              <a:rPr lang="fr-FR" sz="2000" dirty="0">
                <a:solidFill>
                  <a:srgbClr val="00B0F0"/>
                </a:solidFill>
              </a:rPr>
              <a:t>AUX SYNDICATS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1E21FD3-7F80-9342-8845-0FB9657D9EA2}"/>
              </a:ext>
            </a:extLst>
          </p:cNvPr>
          <p:cNvSpPr txBox="1"/>
          <p:nvPr/>
        </p:nvSpPr>
        <p:spPr>
          <a:xfrm>
            <a:off x="2272145" y="0"/>
            <a:ext cx="7675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00B0F0"/>
                </a:solidFill>
              </a:rPr>
              <a:t>NOTRE COMMUNICATION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97B8263-8C36-C04A-A67E-9C91B096E43C}"/>
              </a:ext>
            </a:extLst>
          </p:cNvPr>
          <p:cNvSpPr txBox="1"/>
          <p:nvPr/>
        </p:nvSpPr>
        <p:spPr>
          <a:xfrm>
            <a:off x="233532" y="1095921"/>
            <a:ext cx="2245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B0F0"/>
                </a:solidFill>
              </a:rPr>
              <a:t>RESEAUX SOCIAUX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BCC865D-3D1D-E543-A3FC-A33D9C5913F1}"/>
              </a:ext>
            </a:extLst>
          </p:cNvPr>
          <p:cNvSpPr txBox="1"/>
          <p:nvPr/>
        </p:nvSpPr>
        <p:spPr>
          <a:xfrm>
            <a:off x="9745646" y="2454020"/>
            <a:ext cx="2245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</a:rPr>
              <a:t>CREATION D’OUTILS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4939A28-89D6-B54B-BAED-346497A7D848}"/>
              </a:ext>
            </a:extLst>
          </p:cNvPr>
          <p:cNvSpPr txBox="1"/>
          <p:nvPr/>
        </p:nvSpPr>
        <p:spPr>
          <a:xfrm>
            <a:off x="9884434" y="608339"/>
            <a:ext cx="1281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B0F0"/>
                </a:solidFill>
              </a:rPr>
              <a:t>EMAILING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669E19D-2BAB-F245-99F6-58FB8BABE41C}"/>
              </a:ext>
            </a:extLst>
          </p:cNvPr>
          <p:cNvSpPr txBox="1"/>
          <p:nvPr/>
        </p:nvSpPr>
        <p:spPr>
          <a:xfrm>
            <a:off x="2513364" y="824884"/>
            <a:ext cx="2245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</a:rPr>
              <a:t>LE SITE INTERNET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E139C0F-8892-694C-9D90-4AE1AB049E51}"/>
              </a:ext>
            </a:extLst>
          </p:cNvPr>
          <p:cNvSpPr txBox="1"/>
          <p:nvPr/>
        </p:nvSpPr>
        <p:spPr>
          <a:xfrm>
            <a:off x="1854450" y="1589172"/>
            <a:ext cx="2573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B0F0"/>
                </a:solidFill>
              </a:rPr>
              <a:t>LE MAGAZINE LE LIEN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C34896E-2D85-444B-BD4F-9ED643C05F15}"/>
              </a:ext>
            </a:extLst>
          </p:cNvPr>
          <p:cNvSpPr txBox="1"/>
          <p:nvPr/>
        </p:nvSpPr>
        <p:spPr>
          <a:xfrm>
            <a:off x="4355661" y="1709614"/>
            <a:ext cx="2245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70C0"/>
                </a:solidFill>
              </a:rPr>
              <a:t>GOODIES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D4EB627-C7D3-804C-9A74-1085FEB173B4}"/>
              </a:ext>
            </a:extLst>
          </p:cNvPr>
          <p:cNvSpPr txBox="1"/>
          <p:nvPr/>
        </p:nvSpPr>
        <p:spPr>
          <a:xfrm>
            <a:off x="7702471" y="1093539"/>
            <a:ext cx="2245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70C0"/>
                </a:solidFill>
              </a:rPr>
              <a:t>EVENEMENTS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1E99E62-5095-7943-9F6A-4B10E3708F86}"/>
              </a:ext>
            </a:extLst>
          </p:cNvPr>
          <p:cNvSpPr txBox="1"/>
          <p:nvPr/>
        </p:nvSpPr>
        <p:spPr>
          <a:xfrm>
            <a:off x="9624935" y="1709614"/>
            <a:ext cx="2245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B0F0"/>
                </a:solidFill>
              </a:rPr>
              <a:t>RELATIONS PRESSE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D48C907-0116-8B45-9C1A-C10A0DF82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225" y="3148024"/>
            <a:ext cx="1536700" cy="21971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28E14E9-9FCA-6447-A74D-0031AC18F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992" y="2080904"/>
            <a:ext cx="1320800" cy="18669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5B73370-093A-7046-A436-6EAF486C7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870" y="4940916"/>
            <a:ext cx="1905000" cy="10922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93E60084-FDD7-4F43-A415-FB41EC878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3896" y="4354524"/>
            <a:ext cx="2603500" cy="19812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5B010AB-12E6-DA43-A8E1-67DFA132EF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457" y="2515522"/>
            <a:ext cx="21336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0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9E19D48-1E28-0F42-982F-6DFBBED41A04}"/>
              </a:ext>
            </a:extLst>
          </p:cNvPr>
          <p:cNvSpPr txBox="1"/>
          <p:nvPr/>
        </p:nvSpPr>
        <p:spPr>
          <a:xfrm>
            <a:off x="2272145" y="0"/>
            <a:ext cx="7675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00B0F0"/>
                </a:solidFill>
              </a:rPr>
              <a:t>NOS FORMATIONS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3C369D3-39CB-AE4B-8BF7-6B7A34C421CC}"/>
              </a:ext>
            </a:extLst>
          </p:cNvPr>
          <p:cNvSpPr txBox="1"/>
          <p:nvPr/>
        </p:nvSpPr>
        <p:spPr>
          <a:xfrm>
            <a:off x="1748302" y="1490771"/>
            <a:ext cx="4750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75000"/>
                  </a:schemeClr>
                </a:solidFill>
              </a:rPr>
              <a:t>DES AXES FORTS :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8F795EB-1750-F048-8A70-6C92AA5409BB}"/>
              </a:ext>
            </a:extLst>
          </p:cNvPr>
          <p:cNvSpPr txBox="1"/>
          <p:nvPr/>
        </p:nvSpPr>
        <p:spPr>
          <a:xfrm>
            <a:off x="6744616" y="2318287"/>
            <a:ext cx="4750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75000"/>
                  </a:schemeClr>
                </a:solidFill>
              </a:rPr>
              <a:t>DES BESOINS SPÉCIFIQUES : 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9AAE9CE-1A42-574D-8F5A-1B587834F14C}"/>
              </a:ext>
            </a:extLst>
          </p:cNvPr>
          <p:cNvSpPr/>
          <p:nvPr/>
        </p:nvSpPr>
        <p:spPr>
          <a:xfrm>
            <a:off x="1105160" y="2298748"/>
            <a:ext cx="1795897" cy="1796475"/>
          </a:xfrm>
          <a:prstGeom prst="roundRect">
            <a:avLst/>
          </a:prstGeom>
          <a:solidFill>
            <a:srgbClr val="4C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dirty="0"/>
              <a:t>COMMUNICATION ET DÉVELOPPEMENT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BC40503-C6B3-2245-B9B6-0F5DA1638B07}"/>
              </a:ext>
            </a:extLst>
          </p:cNvPr>
          <p:cNvSpPr/>
          <p:nvPr/>
        </p:nvSpPr>
        <p:spPr>
          <a:xfrm>
            <a:off x="3480174" y="2298748"/>
            <a:ext cx="1795897" cy="1796475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RESPONSABILITÉ SYNDICALE EN ENTREPRISE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61FB7072-6F86-414C-9E2B-0DAE4574C597}"/>
              </a:ext>
            </a:extLst>
          </p:cNvPr>
          <p:cNvSpPr/>
          <p:nvPr/>
        </p:nvSpPr>
        <p:spPr>
          <a:xfrm>
            <a:off x="3480175" y="4493559"/>
            <a:ext cx="1795897" cy="179647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DROIT DU TRAVAIL ET LA DÉFENSE DU SALARIÉ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F826648A-CDA3-424C-AD06-6DD48AD47026}"/>
              </a:ext>
            </a:extLst>
          </p:cNvPr>
          <p:cNvSpPr/>
          <p:nvPr/>
        </p:nvSpPr>
        <p:spPr>
          <a:xfrm>
            <a:off x="1105160" y="4493559"/>
            <a:ext cx="1795897" cy="179647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SANTÉ ET LA SÉCURITÉ AU TRAVAIL</a:t>
            </a:r>
          </a:p>
        </p:txBody>
      </p:sp>
      <p:sp>
        <p:nvSpPr>
          <p:cNvPr id="13" name="Signalisation droite 12">
            <a:extLst>
              <a:ext uri="{FF2B5EF4-FFF2-40B4-BE49-F238E27FC236}">
                <a16:creationId xmlns:a16="http://schemas.microsoft.com/office/drawing/2014/main" id="{12E86B75-28B6-0C44-95C7-CE9A9086951E}"/>
              </a:ext>
            </a:extLst>
          </p:cNvPr>
          <p:cNvSpPr/>
          <p:nvPr/>
        </p:nvSpPr>
        <p:spPr>
          <a:xfrm>
            <a:off x="6915931" y="3106172"/>
            <a:ext cx="3934414" cy="561361"/>
          </a:xfrm>
          <a:prstGeom prst="homePlate">
            <a:avLst/>
          </a:prstGeom>
          <a:solidFill>
            <a:srgbClr val="4C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POUR LES CONSEILLERS PRUD’HOMMES</a:t>
            </a:r>
          </a:p>
        </p:txBody>
      </p:sp>
      <p:sp>
        <p:nvSpPr>
          <p:cNvPr id="14" name="Signalisation droite 13">
            <a:extLst>
              <a:ext uri="{FF2B5EF4-FFF2-40B4-BE49-F238E27FC236}">
                <a16:creationId xmlns:a16="http://schemas.microsoft.com/office/drawing/2014/main" id="{AE05ADE9-123A-D841-A194-46B32F254EFA}"/>
              </a:ext>
            </a:extLst>
          </p:cNvPr>
          <p:cNvSpPr/>
          <p:nvPr/>
        </p:nvSpPr>
        <p:spPr>
          <a:xfrm>
            <a:off x="6915931" y="3949161"/>
            <a:ext cx="3934414" cy="561361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POUR LES ACTEURS DE LA FORMATION</a:t>
            </a:r>
          </a:p>
        </p:txBody>
      </p:sp>
      <p:sp>
        <p:nvSpPr>
          <p:cNvPr id="15" name="Signalisation droite 14">
            <a:extLst>
              <a:ext uri="{FF2B5EF4-FFF2-40B4-BE49-F238E27FC236}">
                <a16:creationId xmlns:a16="http://schemas.microsoft.com/office/drawing/2014/main" id="{28361013-0EA9-7949-8607-B9B2357F62FE}"/>
              </a:ext>
            </a:extLst>
          </p:cNvPr>
          <p:cNvSpPr/>
          <p:nvPr/>
        </p:nvSpPr>
        <p:spPr>
          <a:xfrm>
            <a:off x="6915931" y="4770398"/>
            <a:ext cx="3934414" cy="561361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POUR LES RESPONSABLES DE STRUCTURES</a:t>
            </a:r>
          </a:p>
        </p:txBody>
      </p:sp>
    </p:spTree>
    <p:extLst>
      <p:ext uri="{BB962C8B-B14F-4D97-AF65-F5344CB8AC3E}">
        <p14:creationId xmlns:p14="http://schemas.microsoft.com/office/powerpoint/2010/main" val="226518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9951F2-04B6-6B4B-9FC7-3133BD0645F1}"/>
              </a:ext>
            </a:extLst>
          </p:cNvPr>
          <p:cNvSpPr/>
          <p:nvPr/>
        </p:nvSpPr>
        <p:spPr>
          <a:xfrm>
            <a:off x="2924174" y="516684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dirty="0"/>
              <a:t>100 av de Stalingrad</a:t>
            </a:r>
          </a:p>
          <a:p>
            <a:pPr algn="ctr"/>
            <a:r>
              <a:rPr lang="fr-FR" dirty="0"/>
              <a:t> 94800 VILLEJUIF </a:t>
            </a:r>
          </a:p>
          <a:p>
            <a:pPr algn="ctr"/>
            <a:r>
              <a:rPr lang="fr-FR" dirty="0"/>
              <a:t>Tél. : 01 43 90 21 81</a:t>
            </a:r>
          </a:p>
          <a:p>
            <a:pPr algn="ctr"/>
            <a:r>
              <a:rPr lang="fr-FR" dirty="0">
                <a:hlinkClick r:id="rId2"/>
              </a:rPr>
              <a:t>https://cftcmediaplus.fr</a:t>
            </a:r>
            <a:endParaRPr lang="fr-FR" dirty="0"/>
          </a:p>
          <a:p>
            <a:pPr algn="ctr"/>
            <a:r>
              <a:rPr lang="fr-FR" dirty="0"/>
              <a:t>contact@cftcmediaplus.fr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9DD8B43-622B-A346-A35D-0A90D6F6C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668" y="1133475"/>
            <a:ext cx="5815013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43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2AFCDDE-A045-DF4F-9DB7-D395AC145369}"/>
              </a:ext>
            </a:extLst>
          </p:cNvPr>
          <p:cNvSpPr txBox="1"/>
          <p:nvPr/>
        </p:nvSpPr>
        <p:spPr>
          <a:xfrm>
            <a:off x="878607" y="460831"/>
            <a:ext cx="4750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75000"/>
                  </a:schemeClr>
                </a:solidFill>
              </a:rPr>
              <a:t>Une Fédération forte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4DD54288-AFE4-41D3-BAC8-CAC937B8A1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747226"/>
              </p:ext>
            </p:extLst>
          </p:nvPr>
        </p:nvGraphicFramePr>
        <p:xfrm>
          <a:off x="82062" y="1186248"/>
          <a:ext cx="12109938" cy="5671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591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2CA039-7F22-48AE-BB30-55C966E59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01E7C1-5746-416A-BDC8-6A415701F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21C3A7-86AB-4E90-84C7-03B89FCBB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6438AF-C116-428A-837E-DF601A337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177F98-4C49-4634-B003-479EF04AD4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0C2342-58F4-438B-ADC9-15E612711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52FB4C-6A6F-452A-858C-1DECAA9D1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D37612-BC79-4915-B764-32B0E9C8BB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37D647-2F1D-4051-AABF-E3F8745B9E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8B1279-F4FB-4E4C-B614-5011E7F63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2AFCDDE-A045-DF4F-9DB7-D395AC145369}"/>
              </a:ext>
            </a:extLst>
          </p:cNvPr>
          <p:cNvSpPr txBox="1"/>
          <p:nvPr/>
        </p:nvSpPr>
        <p:spPr>
          <a:xfrm>
            <a:off x="878607" y="460831"/>
            <a:ext cx="4750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75000"/>
                  </a:schemeClr>
                </a:solidFill>
              </a:rPr>
              <a:t>Missions principales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4DD54288-AFE4-41D3-BAC8-CAC937B8A1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1914749"/>
              </p:ext>
            </p:extLst>
          </p:nvPr>
        </p:nvGraphicFramePr>
        <p:xfrm>
          <a:off x="574431" y="1006810"/>
          <a:ext cx="11231331" cy="6018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57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03D4B7-37C4-46C6-B643-F0F5C9F75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96AAF6-45BC-4867-AB5B-BFC8C10A9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BCAAEE-E9B0-4364-9EA6-43D132409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8838BE5-3F00-DE46-8C77-21E05D27DDC9}"/>
              </a:ext>
            </a:extLst>
          </p:cNvPr>
          <p:cNvSpPr txBox="1"/>
          <p:nvPr/>
        </p:nvSpPr>
        <p:spPr>
          <a:xfrm>
            <a:off x="878607" y="460831"/>
            <a:ext cx="9203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75000"/>
                  </a:schemeClr>
                </a:solidFill>
              </a:rPr>
              <a:t>Des entreprises emblématiques </a:t>
            </a:r>
          </a:p>
        </p:txBody>
      </p:sp>
      <p:sp>
        <p:nvSpPr>
          <p:cNvPr id="6" name="Signalisation droite 5">
            <a:extLst>
              <a:ext uri="{FF2B5EF4-FFF2-40B4-BE49-F238E27FC236}">
                <a16:creationId xmlns:a16="http://schemas.microsoft.com/office/drawing/2014/main" id="{AED59935-5030-884D-9B7D-D4965F2F8A86}"/>
              </a:ext>
            </a:extLst>
          </p:cNvPr>
          <p:cNvSpPr/>
          <p:nvPr/>
        </p:nvSpPr>
        <p:spPr>
          <a:xfrm>
            <a:off x="259492" y="2228274"/>
            <a:ext cx="5628640" cy="690880"/>
          </a:xfrm>
          <a:prstGeom prst="homePlate">
            <a:avLst/>
          </a:prstGeom>
          <a:solidFill>
            <a:srgbClr val="4C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ORANGE </a:t>
            </a:r>
          </a:p>
        </p:txBody>
      </p:sp>
      <p:sp>
        <p:nvSpPr>
          <p:cNvPr id="7" name="Signalisation droite 6">
            <a:extLst>
              <a:ext uri="{FF2B5EF4-FFF2-40B4-BE49-F238E27FC236}">
                <a16:creationId xmlns:a16="http://schemas.microsoft.com/office/drawing/2014/main" id="{AEAA64DB-C3A0-DF40-8C69-D48485C82E95}"/>
              </a:ext>
            </a:extLst>
          </p:cNvPr>
          <p:cNvSpPr/>
          <p:nvPr/>
        </p:nvSpPr>
        <p:spPr>
          <a:xfrm>
            <a:off x="259492" y="3064092"/>
            <a:ext cx="5628640" cy="69088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TF1 GROUPE</a:t>
            </a:r>
          </a:p>
        </p:txBody>
      </p:sp>
      <p:sp>
        <p:nvSpPr>
          <p:cNvPr id="8" name="Signalisation droite 7">
            <a:extLst>
              <a:ext uri="{FF2B5EF4-FFF2-40B4-BE49-F238E27FC236}">
                <a16:creationId xmlns:a16="http://schemas.microsoft.com/office/drawing/2014/main" id="{62A0D64C-2AE3-C249-824B-4032FA0634BE}"/>
              </a:ext>
            </a:extLst>
          </p:cNvPr>
          <p:cNvSpPr/>
          <p:nvPr/>
        </p:nvSpPr>
        <p:spPr>
          <a:xfrm>
            <a:off x="259492" y="3922296"/>
            <a:ext cx="5628640" cy="690880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MÉDIAPOST</a:t>
            </a:r>
          </a:p>
        </p:txBody>
      </p:sp>
      <p:sp>
        <p:nvSpPr>
          <p:cNvPr id="9" name="Signalisation droite 8">
            <a:extLst>
              <a:ext uri="{FF2B5EF4-FFF2-40B4-BE49-F238E27FC236}">
                <a16:creationId xmlns:a16="http://schemas.microsoft.com/office/drawing/2014/main" id="{DB3BB7B7-B28F-AF40-81B2-4981A71CEE46}"/>
              </a:ext>
            </a:extLst>
          </p:cNvPr>
          <p:cNvSpPr/>
          <p:nvPr/>
        </p:nvSpPr>
        <p:spPr>
          <a:xfrm>
            <a:off x="259492" y="4758114"/>
            <a:ext cx="5628640" cy="69088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CAP</a:t>
            </a:r>
            <a:r>
              <a:rPr lang="fr-FR" dirty="0"/>
              <a:t> </a:t>
            </a:r>
            <a:r>
              <a:rPr lang="fr-FR" b="1" dirty="0"/>
              <a:t>GEMINI</a:t>
            </a:r>
          </a:p>
        </p:txBody>
      </p:sp>
      <p:sp>
        <p:nvSpPr>
          <p:cNvPr id="10" name="Signalisation droite 9">
            <a:extLst>
              <a:ext uri="{FF2B5EF4-FFF2-40B4-BE49-F238E27FC236}">
                <a16:creationId xmlns:a16="http://schemas.microsoft.com/office/drawing/2014/main" id="{78C721C6-C449-2546-BE51-EE9769C21A5E}"/>
              </a:ext>
            </a:extLst>
          </p:cNvPr>
          <p:cNvSpPr/>
          <p:nvPr/>
        </p:nvSpPr>
        <p:spPr>
          <a:xfrm>
            <a:off x="259492" y="5593932"/>
            <a:ext cx="5628640" cy="690880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SFR</a:t>
            </a:r>
          </a:p>
        </p:txBody>
      </p:sp>
      <p:sp>
        <p:nvSpPr>
          <p:cNvPr id="18" name="Signalisation droite 5">
            <a:extLst>
              <a:ext uri="{FF2B5EF4-FFF2-40B4-BE49-F238E27FC236}">
                <a16:creationId xmlns:a16="http://schemas.microsoft.com/office/drawing/2014/main" id="{31C368FD-31DC-4D9F-8523-37B29EB022ED}"/>
              </a:ext>
            </a:extLst>
          </p:cNvPr>
          <p:cNvSpPr/>
          <p:nvPr/>
        </p:nvSpPr>
        <p:spPr>
          <a:xfrm>
            <a:off x="6226538" y="2225462"/>
            <a:ext cx="5628640" cy="690880"/>
          </a:xfrm>
          <a:prstGeom prst="homePlate">
            <a:avLst/>
          </a:prstGeom>
          <a:solidFill>
            <a:srgbClr val="4C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LA BANQUE POSTALE</a:t>
            </a:r>
          </a:p>
        </p:txBody>
      </p:sp>
      <p:sp>
        <p:nvSpPr>
          <p:cNvPr id="19" name="Signalisation droite 5">
            <a:extLst>
              <a:ext uri="{FF2B5EF4-FFF2-40B4-BE49-F238E27FC236}">
                <a16:creationId xmlns:a16="http://schemas.microsoft.com/office/drawing/2014/main" id="{F00F85DD-96EC-4CDA-9314-E996E04F482B}"/>
              </a:ext>
            </a:extLst>
          </p:cNvPr>
          <p:cNvSpPr/>
          <p:nvPr/>
        </p:nvSpPr>
        <p:spPr>
          <a:xfrm>
            <a:off x="259492" y="1370070"/>
            <a:ext cx="5628640" cy="690880"/>
          </a:xfrm>
          <a:prstGeom prst="homePlate">
            <a:avLst/>
          </a:prstGeom>
          <a:solidFill>
            <a:srgbClr val="58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LA POSTE</a:t>
            </a:r>
          </a:p>
        </p:txBody>
      </p:sp>
      <p:sp>
        <p:nvSpPr>
          <p:cNvPr id="20" name="Signalisation droite 5">
            <a:extLst>
              <a:ext uri="{FF2B5EF4-FFF2-40B4-BE49-F238E27FC236}">
                <a16:creationId xmlns:a16="http://schemas.microsoft.com/office/drawing/2014/main" id="{821B0F12-8A3D-43F8-8386-DD4C2177CF80}"/>
              </a:ext>
            </a:extLst>
          </p:cNvPr>
          <p:cNvSpPr/>
          <p:nvPr/>
        </p:nvSpPr>
        <p:spPr>
          <a:xfrm>
            <a:off x="6226538" y="1393362"/>
            <a:ext cx="5628640" cy="690880"/>
          </a:xfrm>
          <a:prstGeom prst="homePlate">
            <a:avLst/>
          </a:prstGeom>
          <a:solidFill>
            <a:srgbClr val="58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ACCENTURE</a:t>
            </a:r>
          </a:p>
        </p:txBody>
      </p:sp>
      <p:sp>
        <p:nvSpPr>
          <p:cNvPr id="21" name="Signalisation droite 6">
            <a:extLst>
              <a:ext uri="{FF2B5EF4-FFF2-40B4-BE49-F238E27FC236}">
                <a16:creationId xmlns:a16="http://schemas.microsoft.com/office/drawing/2014/main" id="{100D54CB-6D5C-4156-A4CC-C44B1295CDB2}"/>
              </a:ext>
            </a:extLst>
          </p:cNvPr>
          <p:cNvSpPr/>
          <p:nvPr/>
        </p:nvSpPr>
        <p:spPr>
          <a:xfrm>
            <a:off x="6226538" y="3057562"/>
            <a:ext cx="5628640" cy="690880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BOUYGUES TÉLÉCOM</a:t>
            </a:r>
          </a:p>
        </p:txBody>
      </p:sp>
      <p:sp>
        <p:nvSpPr>
          <p:cNvPr id="22" name="Signalisation droite 7">
            <a:extLst>
              <a:ext uri="{FF2B5EF4-FFF2-40B4-BE49-F238E27FC236}">
                <a16:creationId xmlns:a16="http://schemas.microsoft.com/office/drawing/2014/main" id="{04DE69E0-C784-49AD-BABB-71803A8414BE}"/>
              </a:ext>
            </a:extLst>
          </p:cNvPr>
          <p:cNvSpPr/>
          <p:nvPr/>
        </p:nvSpPr>
        <p:spPr>
          <a:xfrm>
            <a:off x="6226538" y="3922296"/>
            <a:ext cx="5628640" cy="690880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M6</a:t>
            </a:r>
          </a:p>
        </p:txBody>
      </p:sp>
      <p:sp>
        <p:nvSpPr>
          <p:cNvPr id="23" name="Signalisation droite 8">
            <a:extLst>
              <a:ext uri="{FF2B5EF4-FFF2-40B4-BE49-F238E27FC236}">
                <a16:creationId xmlns:a16="http://schemas.microsoft.com/office/drawing/2014/main" id="{73BE351D-6313-4CE2-9EE1-5F3E486643D7}"/>
              </a:ext>
            </a:extLst>
          </p:cNvPr>
          <p:cNvSpPr/>
          <p:nvPr/>
        </p:nvSpPr>
        <p:spPr>
          <a:xfrm>
            <a:off x="6226538" y="4787030"/>
            <a:ext cx="5628640" cy="69088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EUROPE 1</a:t>
            </a:r>
          </a:p>
        </p:txBody>
      </p:sp>
      <p:sp>
        <p:nvSpPr>
          <p:cNvPr id="24" name="Signalisation droite 9">
            <a:extLst>
              <a:ext uri="{FF2B5EF4-FFF2-40B4-BE49-F238E27FC236}">
                <a16:creationId xmlns:a16="http://schemas.microsoft.com/office/drawing/2014/main" id="{803FEE8B-64EE-488D-BB93-C2CBE13035E8}"/>
              </a:ext>
            </a:extLst>
          </p:cNvPr>
          <p:cNvSpPr/>
          <p:nvPr/>
        </p:nvSpPr>
        <p:spPr>
          <a:xfrm>
            <a:off x="6226538" y="5593932"/>
            <a:ext cx="5628640" cy="690880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LES GROUPES DE PRESSE ET BIEN D’AUTRES ENCORE…</a:t>
            </a:r>
          </a:p>
        </p:txBody>
      </p:sp>
    </p:spTree>
    <p:extLst>
      <p:ext uri="{BB962C8B-B14F-4D97-AF65-F5344CB8AC3E}">
        <p14:creationId xmlns:p14="http://schemas.microsoft.com/office/powerpoint/2010/main" val="114012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27625231-C1A3-4B43-ABCA-1DCEC81CE539}"/>
              </a:ext>
            </a:extLst>
          </p:cNvPr>
          <p:cNvSpPr txBox="1"/>
          <p:nvPr/>
        </p:nvSpPr>
        <p:spPr>
          <a:xfrm>
            <a:off x="324802" y="276881"/>
            <a:ext cx="11143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5">
                    <a:lumMod val="75000"/>
                  </a:schemeClr>
                </a:solidFill>
              </a:rPr>
              <a:t>Représentation nationale : une Fédération présente et organisée sur l’ensemble du territoire </a:t>
            </a:r>
          </a:p>
        </p:txBody>
      </p:sp>
      <p:graphicFrame>
        <p:nvGraphicFramePr>
          <p:cNvPr id="17" name="Diagramme 16">
            <a:extLst>
              <a:ext uri="{FF2B5EF4-FFF2-40B4-BE49-F238E27FC236}">
                <a16:creationId xmlns:a16="http://schemas.microsoft.com/office/drawing/2014/main" id="{6D39068F-E021-4863-8AFB-F5CBA14F61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0115769"/>
              </p:ext>
            </p:extLst>
          </p:nvPr>
        </p:nvGraphicFramePr>
        <p:xfrm>
          <a:off x="1" y="1470580"/>
          <a:ext cx="12192000" cy="5387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990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A6DA9B1-2887-4B96-9752-99E31AE6C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2B2D3D7-D69C-481F-A493-F8289F079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6767550-57D5-40F8-8BA6-83C500A42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A6E85BB-01AA-4707-AABD-1857BAAFE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CA0EB42-74A6-4B8D-93EB-136CD7C9EE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F1EC33F-5DA8-4429-8408-D968E463F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17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27625231-C1A3-4B43-ABCA-1DCEC81CE539}"/>
              </a:ext>
            </a:extLst>
          </p:cNvPr>
          <p:cNvSpPr txBox="1"/>
          <p:nvPr/>
        </p:nvSpPr>
        <p:spPr>
          <a:xfrm>
            <a:off x="2896552" y="3571876"/>
            <a:ext cx="11143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5">
                    <a:lumMod val="75000"/>
                  </a:schemeClr>
                </a:solidFill>
              </a:rPr>
              <a:t>Plus d’un siècle d’histoire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E3756F89-ED3B-4A88-A5E0-4FF4E7CF6A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0881958"/>
              </p:ext>
            </p:extLst>
          </p:nvPr>
        </p:nvGraphicFramePr>
        <p:xfrm>
          <a:off x="191133" y="542927"/>
          <a:ext cx="11657333" cy="6057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888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8FAFCC-74F8-4D00-8C7F-212870FD3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FA8FAFCC-74F8-4D00-8C7F-212870FD3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FA8FAFCC-74F8-4D00-8C7F-212870FD3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8A6F60-7847-4A61-887A-C3911D150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398A6F60-7847-4A61-887A-C3911D150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398A6F60-7847-4A61-887A-C3911D150E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9100CD-8A21-4D4F-BC83-014AC0B5A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889100CD-8A21-4D4F-BC83-014AC0B5A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889100CD-8A21-4D4F-BC83-014AC0B5A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2CCE24-C670-4BDA-BECF-2FC95926F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572CCE24-C670-4BDA-BECF-2FC95926F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572CCE24-C670-4BDA-BECF-2FC95926FB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664682-10C6-446B-B714-3436DE9D4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29664682-10C6-446B-B714-3436DE9D4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29664682-10C6-446B-B714-3436DE9D4E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2D72FB-37FE-4D50-9DD6-F6FA1DE46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4B2D72FB-37FE-4D50-9DD6-F6FA1DE46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4B2D72FB-37FE-4D50-9DD6-F6FA1DE46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1DCD7D-7919-4E23-84FB-27FF5AECC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491DCD7D-7919-4E23-84FB-27FF5AECC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491DCD7D-7919-4E23-84FB-27FF5AECC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DBA7E2-AD0D-44F9-BACF-D850CE850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25DBA7E2-AD0D-44F9-BACF-D850CE850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25DBA7E2-AD0D-44F9-BACF-D850CE850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51A024-BF0A-44B5-A9BC-73E704E19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6751A024-BF0A-44B5-A9BC-73E704E19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6751A024-BF0A-44B5-A9BC-73E704E19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5D1358-17B2-4F30-A9B0-3E66FE833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D65D1358-17B2-4F30-A9B0-3E66FE833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D65D1358-17B2-4F30-A9B0-3E66FE833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E4FF11-EC80-4651-9E1E-2A8AD316A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BAE4FF11-EC80-4651-9E1E-2A8AD316A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BAE4FF11-EC80-4651-9E1E-2A8AD316A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1A989C-2EEA-4216-A290-A1B8D4750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graphicEl>
                                              <a:dgm id="{861A989C-2EEA-4216-A290-A1B8D4750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861A989C-2EEA-4216-A290-A1B8D4750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815614-02DC-402D-B78E-E6C217379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graphicEl>
                                              <a:dgm id="{78815614-02DC-402D-B78E-E6C217379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graphicEl>
                                              <a:dgm id="{78815614-02DC-402D-B78E-E6C217379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81585C-15E4-4E90-8C04-50A9B70C9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graphicEl>
                                              <a:dgm id="{BE81585C-15E4-4E90-8C04-50A9B70C9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BE81585C-15E4-4E90-8C04-50A9B70C9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EA558A-2E4C-4D5C-9911-A9D53C5A3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graphicEl>
                                              <a:dgm id="{B5EA558A-2E4C-4D5C-9911-A9D53C5A3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B5EA558A-2E4C-4D5C-9911-A9D53C5A3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8EC6E5-95C4-4958-9A55-EFDC99D15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graphicEl>
                                              <a:dgm id="{CA8EC6E5-95C4-4958-9A55-EFDC99D15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CA8EC6E5-95C4-4958-9A55-EFDC99D15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D59282-DD05-4462-B916-BFF7F04F6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graphicEl>
                                              <a:dgm id="{E7D59282-DD05-4462-B916-BFF7F04F6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graphicEl>
                                              <a:dgm id="{E7D59282-DD05-4462-B916-BFF7F04F6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CA8921-076E-4D4E-A6E2-A87F0CE5E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graphicEl>
                                              <a:dgm id="{31CA8921-076E-4D4E-A6E2-A87F0CE5E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graphicEl>
                                              <a:dgm id="{31CA8921-076E-4D4E-A6E2-A87F0CE5E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3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2AFCDDE-A045-DF4F-9DB7-D395AC145369}"/>
              </a:ext>
            </a:extLst>
          </p:cNvPr>
          <p:cNvSpPr txBox="1"/>
          <p:nvPr/>
        </p:nvSpPr>
        <p:spPr>
          <a:xfrm>
            <a:off x="878607" y="460831"/>
            <a:ext cx="4750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75000"/>
                  </a:schemeClr>
                </a:solidFill>
              </a:rPr>
              <a:t>3 AXES FORTS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65C9A9E7-9F08-2041-A4C2-6B9266486B89}"/>
              </a:ext>
            </a:extLst>
          </p:cNvPr>
          <p:cNvSpPr/>
          <p:nvPr/>
        </p:nvSpPr>
        <p:spPr>
          <a:xfrm>
            <a:off x="4665132" y="1151467"/>
            <a:ext cx="2983700" cy="2810933"/>
          </a:xfrm>
          <a:prstGeom prst="ellipse">
            <a:avLst/>
          </a:prstGeom>
          <a:solidFill>
            <a:srgbClr val="4C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DEVELOPPEMENT</a:t>
            </a:r>
          </a:p>
          <a:p>
            <a:pPr algn="ctr"/>
            <a:endParaRPr lang="fr-FR" sz="2000" dirty="0"/>
          </a:p>
          <a:p>
            <a:pPr algn="ctr"/>
            <a:r>
              <a:rPr lang="fr-FR" dirty="0"/>
              <a:t>Nouvelles implantations et création de nouvelles sections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3C15008-4563-5E4F-BB37-95498205EFE0}"/>
              </a:ext>
            </a:extLst>
          </p:cNvPr>
          <p:cNvSpPr/>
          <p:nvPr/>
        </p:nvSpPr>
        <p:spPr>
          <a:xfrm>
            <a:off x="1803399" y="3429000"/>
            <a:ext cx="2861733" cy="281093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FORMATION</a:t>
            </a:r>
          </a:p>
          <a:p>
            <a:pPr algn="ctr"/>
            <a:endParaRPr lang="fr-FR" sz="20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/>
              <a:t>1500 jours de stage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/>
              <a:t>697 stagiaires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/>
              <a:t>59 sessions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/>
              <a:t>20 modules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363CEE7-AD73-BD4D-8229-3A6E2C9F3BDD}"/>
              </a:ext>
            </a:extLst>
          </p:cNvPr>
          <p:cNvSpPr/>
          <p:nvPr/>
        </p:nvSpPr>
        <p:spPr>
          <a:xfrm>
            <a:off x="7648832" y="3429000"/>
            <a:ext cx="3101546" cy="281093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/>
          </a:p>
          <a:p>
            <a:pPr algn="ctr"/>
            <a:r>
              <a:rPr lang="fr-FR" sz="1900" b="1" dirty="0"/>
              <a:t>COMMUNICATION</a:t>
            </a:r>
          </a:p>
          <a:p>
            <a:pPr algn="ctr"/>
            <a:endParaRPr lang="fr-FR" sz="20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/>
              <a:t>Présence sur les réseaux sociaux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/>
              <a:t>Emailing et SMS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/>
              <a:t>Site Internet</a:t>
            </a:r>
          </a:p>
        </p:txBody>
      </p:sp>
    </p:spTree>
    <p:extLst>
      <p:ext uri="{BB962C8B-B14F-4D97-AF65-F5344CB8AC3E}">
        <p14:creationId xmlns:p14="http://schemas.microsoft.com/office/powerpoint/2010/main" val="392199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27625231-C1A3-4B43-ABCA-1DCEC81CE539}"/>
              </a:ext>
            </a:extLst>
          </p:cNvPr>
          <p:cNvSpPr txBox="1"/>
          <p:nvPr/>
        </p:nvSpPr>
        <p:spPr>
          <a:xfrm>
            <a:off x="848362" y="460831"/>
            <a:ext cx="426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75000"/>
                  </a:schemeClr>
                </a:solidFill>
              </a:rPr>
              <a:t>Des adhérents dynamiques</a:t>
            </a:r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4E8AEF33-F8DF-944B-917D-DECF6290F6B6}"/>
              </a:ext>
            </a:extLst>
          </p:cNvPr>
          <p:cNvGraphicFramePr/>
          <p:nvPr/>
        </p:nvGraphicFramePr>
        <p:xfrm>
          <a:off x="6741394" y="1414938"/>
          <a:ext cx="5628640" cy="4547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84F07BDF-92E3-4695-B3E4-95765C008B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2219116"/>
              </p:ext>
            </p:extLst>
          </p:nvPr>
        </p:nvGraphicFramePr>
        <p:xfrm>
          <a:off x="0" y="1076324"/>
          <a:ext cx="12192000" cy="5781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897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C45A75-D57A-4AC4-A509-AE429ED9A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498207A-9AA6-43B2-987C-9B8EE5FCA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B0C76A-2D3C-4445-A9E6-CFC2D32B8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C35F9F-9654-4800-8B0C-2240BDF479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049AC4-AE88-4D1F-8E45-064C9E9043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12" grpId="0">
        <p:bldAsOne/>
      </p:bldGraphic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010F58C0-2689-6643-BECF-F207D82EC8C7}"/>
              </a:ext>
            </a:extLst>
          </p:cNvPr>
          <p:cNvSpPr txBox="1"/>
          <p:nvPr/>
        </p:nvSpPr>
        <p:spPr>
          <a:xfrm>
            <a:off x="2258290" y="121876"/>
            <a:ext cx="7675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>
                    <a:lumMod val="50000"/>
                  </a:schemeClr>
                </a:solidFill>
              </a:rPr>
              <a:t>Le secteur des</a:t>
            </a:r>
            <a:r>
              <a:rPr lang="fr-FR" sz="4800" dirty="0">
                <a:solidFill>
                  <a:srgbClr val="00B0F0"/>
                </a:solidFill>
              </a:rPr>
              <a:t> POSTES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C2957FC-3D76-A44F-BC04-E825C2ECC51B}"/>
              </a:ext>
            </a:extLst>
          </p:cNvPr>
          <p:cNvSpPr txBox="1"/>
          <p:nvPr/>
        </p:nvSpPr>
        <p:spPr>
          <a:xfrm>
            <a:off x="536956" y="3429000"/>
            <a:ext cx="4014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00B0F0"/>
              </a:buClr>
              <a:buFont typeface="Calibri" panose="020F0502020204030204" pitchFamily="34" charset="0"/>
              <a:buChar char="→"/>
            </a:pPr>
            <a:r>
              <a:rPr lang="fr-FR" sz="2000" dirty="0"/>
              <a:t>+ de 160 métiers distincts</a:t>
            </a:r>
          </a:p>
          <a:p>
            <a:pPr marL="285750" indent="-285750" algn="ctr">
              <a:buClr>
                <a:srgbClr val="00B0F0"/>
              </a:buClr>
              <a:buFont typeface="Calibri" panose="020F0502020204030204" pitchFamily="34" charset="0"/>
              <a:buChar char="→"/>
            </a:pPr>
            <a:r>
              <a:rPr lang="fr-FR" sz="2000" dirty="0"/>
              <a:t>253 000 postiers (chiffres 2017)</a:t>
            </a:r>
          </a:p>
          <a:p>
            <a:pPr marL="285750" indent="-285750" algn="ctr">
              <a:buClr>
                <a:srgbClr val="00B0F0"/>
              </a:buClr>
              <a:buFont typeface="Calibri" panose="020F0502020204030204" pitchFamily="34" charset="0"/>
              <a:buChar char="→"/>
            </a:pPr>
            <a:r>
              <a:rPr lang="fr-FR" sz="2000" dirty="0"/>
              <a:t>Présent dans 40 pays à travers le monde, à travers de 250 filiales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608BE89-141F-2543-9F46-A38FF43FE188}"/>
              </a:ext>
            </a:extLst>
          </p:cNvPr>
          <p:cNvSpPr txBox="1"/>
          <p:nvPr/>
        </p:nvSpPr>
        <p:spPr>
          <a:xfrm>
            <a:off x="943356" y="2729545"/>
            <a:ext cx="4750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75000"/>
                  </a:schemeClr>
                </a:solidFill>
              </a:rPr>
              <a:t>LE GROUPE LA POSTE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D8BA070-2681-1743-AEDB-5E423EA61E01}"/>
              </a:ext>
            </a:extLst>
          </p:cNvPr>
          <p:cNvSpPr txBox="1"/>
          <p:nvPr/>
        </p:nvSpPr>
        <p:spPr>
          <a:xfrm>
            <a:off x="6278879" y="1579599"/>
            <a:ext cx="4750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75000"/>
                  </a:schemeClr>
                </a:solidFill>
              </a:rPr>
              <a:t>LE CONTEXTE ET NOS DÉFIS</a:t>
            </a:r>
          </a:p>
        </p:txBody>
      </p:sp>
      <p:sp>
        <p:nvSpPr>
          <p:cNvPr id="8" name="Rectangle avec flèche vers le haut 7">
            <a:extLst>
              <a:ext uri="{FF2B5EF4-FFF2-40B4-BE49-F238E27FC236}">
                <a16:creationId xmlns:a16="http://schemas.microsoft.com/office/drawing/2014/main" id="{3305F0C0-ABBC-BC46-899F-9353D5BAEC00}"/>
              </a:ext>
            </a:extLst>
          </p:cNvPr>
          <p:cNvSpPr/>
          <p:nvPr/>
        </p:nvSpPr>
        <p:spPr>
          <a:xfrm>
            <a:off x="5392192" y="3373357"/>
            <a:ext cx="1402081" cy="2118360"/>
          </a:xfrm>
          <a:prstGeom prst="upArrowCallout">
            <a:avLst/>
          </a:prstGeom>
          <a:solidFill>
            <a:srgbClr val="4C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- 6% DE COURRIER PAR AN</a:t>
            </a:r>
          </a:p>
        </p:txBody>
      </p:sp>
      <p:sp>
        <p:nvSpPr>
          <p:cNvPr id="9" name="Rectangle avec flèche vers le haut 8">
            <a:extLst>
              <a:ext uri="{FF2B5EF4-FFF2-40B4-BE49-F238E27FC236}">
                <a16:creationId xmlns:a16="http://schemas.microsoft.com/office/drawing/2014/main" id="{6C273E20-57C1-404D-92FB-8FED3B1DD38A}"/>
              </a:ext>
            </a:extLst>
          </p:cNvPr>
          <p:cNvSpPr/>
          <p:nvPr/>
        </p:nvSpPr>
        <p:spPr>
          <a:xfrm>
            <a:off x="6961910" y="3373357"/>
            <a:ext cx="1402081" cy="2118360"/>
          </a:xfrm>
          <a:prstGeom prst="upArrowCallo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BAISSE DE FRÉQUANTA-TION DES BUREAUX DE POSTE</a:t>
            </a:r>
          </a:p>
        </p:txBody>
      </p:sp>
      <p:sp>
        <p:nvSpPr>
          <p:cNvPr id="10" name="Rectangle avec flèche vers le haut 9">
            <a:extLst>
              <a:ext uri="{FF2B5EF4-FFF2-40B4-BE49-F238E27FC236}">
                <a16:creationId xmlns:a16="http://schemas.microsoft.com/office/drawing/2014/main" id="{CB84FF5A-600F-9E42-928B-99FE17A74301}"/>
              </a:ext>
            </a:extLst>
          </p:cNvPr>
          <p:cNvSpPr/>
          <p:nvPr/>
        </p:nvSpPr>
        <p:spPr>
          <a:xfrm>
            <a:off x="8531628" y="3373357"/>
            <a:ext cx="1402081" cy="2118360"/>
          </a:xfrm>
          <a:prstGeom prst="upArrowCallou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PRISE DE CONTRÔLE DE LA CDC/RACHAT DE CNP</a:t>
            </a:r>
          </a:p>
        </p:txBody>
      </p:sp>
      <p:sp>
        <p:nvSpPr>
          <p:cNvPr id="11" name="Rectangle avec flèche vers le haut 10">
            <a:extLst>
              <a:ext uri="{FF2B5EF4-FFF2-40B4-BE49-F238E27FC236}">
                <a16:creationId xmlns:a16="http://schemas.microsoft.com/office/drawing/2014/main" id="{A893074F-41CF-084B-848C-12486A4EFF29}"/>
              </a:ext>
            </a:extLst>
          </p:cNvPr>
          <p:cNvSpPr/>
          <p:nvPr/>
        </p:nvSpPr>
        <p:spPr>
          <a:xfrm>
            <a:off x="10101346" y="3353948"/>
            <a:ext cx="1402081" cy="2118360"/>
          </a:xfrm>
          <a:prstGeom prst="upArrowCallou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CONDITIONS DE TRAVAIL</a:t>
            </a:r>
          </a:p>
        </p:txBody>
      </p:sp>
      <p:sp>
        <p:nvSpPr>
          <p:cNvPr id="12" name="Signalisation droite 11">
            <a:extLst>
              <a:ext uri="{FF2B5EF4-FFF2-40B4-BE49-F238E27FC236}">
                <a16:creationId xmlns:a16="http://schemas.microsoft.com/office/drawing/2014/main" id="{0F73B07A-EA4C-584B-942F-A2FCBFDD2BB1}"/>
              </a:ext>
            </a:extLst>
          </p:cNvPr>
          <p:cNvSpPr/>
          <p:nvPr/>
        </p:nvSpPr>
        <p:spPr>
          <a:xfrm>
            <a:off x="5392192" y="2703943"/>
            <a:ext cx="1402081" cy="437846"/>
          </a:xfrm>
          <a:prstGeom prst="homePlate">
            <a:avLst/>
          </a:prstGeom>
          <a:solidFill>
            <a:srgbClr val="4C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13" name="Signalisation droite 12">
            <a:extLst>
              <a:ext uri="{FF2B5EF4-FFF2-40B4-BE49-F238E27FC236}">
                <a16:creationId xmlns:a16="http://schemas.microsoft.com/office/drawing/2014/main" id="{EA308517-0D37-D441-A6A5-4AEC66933E4D}"/>
              </a:ext>
            </a:extLst>
          </p:cNvPr>
          <p:cNvSpPr/>
          <p:nvPr/>
        </p:nvSpPr>
        <p:spPr>
          <a:xfrm>
            <a:off x="6961908" y="2689186"/>
            <a:ext cx="1402081" cy="437846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14" name="Signalisation droite 13">
            <a:extLst>
              <a:ext uri="{FF2B5EF4-FFF2-40B4-BE49-F238E27FC236}">
                <a16:creationId xmlns:a16="http://schemas.microsoft.com/office/drawing/2014/main" id="{6DD599C1-59FD-5843-ACE1-4D2CB93F76E6}"/>
              </a:ext>
            </a:extLst>
          </p:cNvPr>
          <p:cNvSpPr/>
          <p:nvPr/>
        </p:nvSpPr>
        <p:spPr>
          <a:xfrm>
            <a:off x="8503462" y="2684106"/>
            <a:ext cx="1402081" cy="437846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15" name="Signalisation droite 14">
            <a:extLst>
              <a:ext uri="{FF2B5EF4-FFF2-40B4-BE49-F238E27FC236}">
                <a16:creationId xmlns:a16="http://schemas.microsoft.com/office/drawing/2014/main" id="{2E9957BF-31EC-154D-8FE3-D388FC77DE00}"/>
              </a:ext>
            </a:extLst>
          </p:cNvPr>
          <p:cNvSpPr/>
          <p:nvPr/>
        </p:nvSpPr>
        <p:spPr>
          <a:xfrm>
            <a:off x="10101345" y="2684106"/>
            <a:ext cx="1402081" cy="437846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4486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1030</Words>
  <Application>Microsoft Office PowerPoint</Application>
  <PresentationFormat>Grand écran</PresentationFormat>
  <Paragraphs>193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Melany REFFRAY</dc:creator>
  <cp:lastModifiedBy>DACHEUX, Gregoire</cp:lastModifiedBy>
  <cp:revision>48</cp:revision>
  <dcterms:created xsi:type="dcterms:W3CDTF">2020-08-25T13:26:52Z</dcterms:created>
  <dcterms:modified xsi:type="dcterms:W3CDTF">2021-05-05T22:48:54Z</dcterms:modified>
</cp:coreProperties>
</file>